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74" r:id="rId3"/>
    <p:sldId id="260" r:id="rId4"/>
    <p:sldId id="273" r:id="rId5"/>
    <p:sldId id="257" r:id="rId6"/>
    <p:sldId id="263" r:id="rId7"/>
    <p:sldId id="272" r:id="rId8"/>
    <p:sldId id="259" r:id="rId9"/>
    <p:sldId id="275" r:id="rId10"/>
    <p:sldId id="265" r:id="rId11"/>
    <p:sldId id="258" r:id="rId12"/>
    <p:sldId id="271" r:id="rId13"/>
    <p:sldId id="261" r:id="rId14"/>
    <p:sldId id="276" r:id="rId15"/>
    <p:sldId id="266" r:id="rId16"/>
    <p:sldId id="267" r:id="rId17"/>
    <p:sldId id="268" r:id="rId18"/>
    <p:sldId id="269" r:id="rId19"/>
    <p:sldId id="270" r:id="rId20"/>
    <p:sldId id="277" r:id="rId21"/>
    <p:sldId id="278"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Vollmer" initials="CV" lastIdx="1" clrIdx="0">
    <p:extLst>
      <p:ext uri="{19B8F6BF-5375-455C-9EA6-DF929625EA0E}">
        <p15:presenceInfo xmlns:p15="http://schemas.microsoft.com/office/powerpoint/2012/main" userId="Christopher Vollm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FF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78" autoAdjust="0"/>
    <p:restoredTop sz="94660"/>
  </p:normalViewPr>
  <p:slideViewPr>
    <p:cSldViewPr snapToGrid="0">
      <p:cViewPr varScale="1">
        <p:scale>
          <a:sx n="72" d="100"/>
          <a:sy n="72" d="100"/>
        </p:scale>
        <p:origin x="77"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19T17:54:13.772"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3DA3E9-F231-42AD-8F62-65A0B3C003AA}" type="datetimeFigureOut">
              <a:rPr lang="en-US" smtClean="0"/>
              <a:t>8/24/2016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9DB718-B09A-48B2-A083-EBE3545EC029}" type="slidenum">
              <a:rPr lang="en-US" smtClean="0"/>
              <a:t>‹#›</a:t>
            </a:fld>
            <a:endParaRPr lang="en-US"/>
          </a:p>
        </p:txBody>
      </p:sp>
    </p:spTree>
    <p:extLst>
      <p:ext uri="{BB962C8B-B14F-4D97-AF65-F5344CB8AC3E}">
        <p14:creationId xmlns:p14="http://schemas.microsoft.com/office/powerpoint/2010/main" val="609031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alphaModFix amt="15000"/>
            <a:lum/>
          </a:blip>
          <a:srcRect/>
          <a:stretch>
            <a:fillRect t="-13000" b="-13000"/>
          </a:stretch>
        </a:blip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8/24/2016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0.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0.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123951"/>
            <a:ext cx="9904413" cy="1590674"/>
          </a:xfrm>
        </p:spPr>
        <p:txBody>
          <a:bodyPr>
            <a:normAutofit fontScale="90000"/>
          </a:bodyPr>
          <a:lstStyle/>
          <a:p>
            <a:r>
              <a:rPr lang="en-US" dirty="0"/>
              <a:t>Marginalized Kernels applied to Biological Sequences</a:t>
            </a:r>
          </a:p>
        </p:txBody>
      </p:sp>
    </p:spTree>
    <p:extLst>
      <p:ext uri="{BB962C8B-B14F-4D97-AF65-F5344CB8AC3E}">
        <p14:creationId xmlns:p14="http://schemas.microsoft.com/office/powerpoint/2010/main" val="280265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214557"/>
            <a:ext cx="8911687" cy="965204"/>
          </a:xfrm>
        </p:spPr>
        <p:txBody>
          <a:bodyPr/>
          <a:lstStyle/>
          <a:p>
            <a:r>
              <a:rPr lang="en-US" b="1" dirty="0"/>
              <a:t>Hidden Markov Models exemplified</a:t>
            </a:r>
          </a:p>
        </p:txBody>
      </p:sp>
      <p:pic>
        <p:nvPicPr>
          <p:cNvPr id="5" name="Picture 4"/>
          <p:cNvPicPr>
            <a:picLocks noChangeAspect="1"/>
          </p:cNvPicPr>
          <p:nvPr/>
        </p:nvPicPr>
        <p:blipFill>
          <a:blip r:embed="rId2"/>
          <a:stretch>
            <a:fillRect/>
          </a:stretch>
        </p:blipFill>
        <p:spPr>
          <a:xfrm>
            <a:off x="1874467" y="1179761"/>
            <a:ext cx="7029029" cy="5068639"/>
          </a:xfrm>
          <a:prstGeom prst="rect">
            <a:avLst/>
          </a:prstGeom>
        </p:spPr>
      </p:pic>
      <p:sp>
        <p:nvSpPr>
          <p:cNvPr id="9" name="TextBox 8"/>
          <p:cNvSpPr txBox="1"/>
          <p:nvPr/>
        </p:nvSpPr>
        <p:spPr>
          <a:xfrm>
            <a:off x="9165770" y="1179761"/>
            <a:ext cx="2860221" cy="5068639"/>
          </a:xfrm>
          <a:prstGeom prst="rect">
            <a:avLst/>
          </a:prstGeom>
          <a:noFill/>
        </p:spPr>
        <p:txBody>
          <a:bodyPr wrap="square" rtlCol="0">
            <a:noAutofit/>
          </a:bodyPr>
          <a:lstStyle/>
          <a:p>
            <a:pPr marL="285750" indent="-285750">
              <a:buFont typeface="Century Gothic" panose="020B0502020202020204" pitchFamily="34" charset="0"/>
              <a:buChar char="■"/>
            </a:pPr>
            <a:r>
              <a:rPr lang="en-US" dirty="0"/>
              <a:t>The transition probabilities are referring to the probability that the state switches between 1 or 2.</a:t>
            </a:r>
          </a:p>
          <a:p>
            <a:pPr marL="285750" indent="-285750">
              <a:buFont typeface="Century Gothic" panose="020B0502020202020204" pitchFamily="34" charset="0"/>
              <a:buChar char="■"/>
            </a:pPr>
            <a:r>
              <a:rPr lang="en-US" dirty="0"/>
              <a:t>This affects the emission rate of each symbol</a:t>
            </a:r>
          </a:p>
          <a:p>
            <a:pPr marL="285750" indent="-285750">
              <a:buFont typeface="Century Gothic" panose="020B0502020202020204" pitchFamily="34" charset="0"/>
              <a:buChar char="■"/>
            </a:pPr>
            <a:r>
              <a:rPr lang="en-US" dirty="0"/>
              <a:t>Only the emission probabilities can be observed.</a:t>
            </a:r>
          </a:p>
          <a:p>
            <a:pPr marL="285750" indent="-285750">
              <a:buFont typeface="Century Gothic" panose="020B0502020202020204" pitchFamily="34" charset="0"/>
              <a:buChar char="■"/>
            </a:pPr>
            <a:r>
              <a:rPr lang="en-US" dirty="0"/>
              <a:t>But, they are dictated by the gives states, so the state can be inferred by using an HMM.</a:t>
            </a:r>
          </a:p>
          <a:p>
            <a:pPr marL="285750" indent="-285750">
              <a:buFont typeface="Century Gothic" panose="020B0502020202020204" pitchFamily="34" charset="0"/>
              <a:buChar char="■"/>
            </a:pPr>
            <a:endParaRPr lang="en-US" dirty="0"/>
          </a:p>
        </p:txBody>
      </p:sp>
    </p:spTree>
    <p:extLst>
      <p:ext uri="{BB962C8B-B14F-4D97-AF65-F5344CB8AC3E}">
        <p14:creationId xmlns:p14="http://schemas.microsoft.com/office/powerpoint/2010/main" val="3360752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82659"/>
          </a:xfrm>
        </p:spPr>
        <p:txBody>
          <a:bodyPr/>
          <a:lstStyle/>
          <a:p>
            <a:r>
              <a:rPr lang="en-US" b="1" dirty="0"/>
              <a:t>Kernels: Marginalized CK1 (MCK1)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600199"/>
                <a:ext cx="8915400" cy="5138058"/>
              </a:xfrm>
            </p:spPr>
            <p:txBody>
              <a:bodyPr>
                <a:normAutofit lnSpcReduction="10000"/>
              </a:bodyPr>
              <a:lstStyle/>
              <a:p>
                <a:r>
                  <a:rPr lang="en-US" sz="1900" b="0" dirty="0"/>
                  <a:t>Joint Kernel: </a:t>
                </a:r>
                <a14:m>
                  <m:oMath xmlns:m="http://schemas.openxmlformats.org/officeDocument/2006/math">
                    <m:sSub>
                      <m:sSubPr>
                        <m:ctrlPr>
                          <a:rPr lang="en-US" sz="1900" b="0" i="1" smtClean="0">
                            <a:latin typeface="Cambria Math" panose="02040503050406030204" pitchFamily="18" charset="0"/>
                          </a:rPr>
                        </m:ctrlPr>
                      </m:sSubPr>
                      <m:e>
                        <m:r>
                          <a:rPr lang="en-US" sz="1900" i="1">
                            <a:latin typeface="Cambria Math" panose="02040503050406030204" pitchFamily="18" charset="0"/>
                          </a:rPr>
                          <m:t>𝐾</m:t>
                        </m:r>
                      </m:e>
                      <m:sub>
                        <m:r>
                          <a:rPr lang="en-US" sz="1900" b="0" i="1" smtClean="0">
                            <a:latin typeface="Cambria Math" panose="02040503050406030204" pitchFamily="18" charset="0"/>
                          </a:rPr>
                          <m:t>𝑧</m:t>
                        </m:r>
                      </m:sub>
                    </m:sSub>
                    <m:d>
                      <m:dPr>
                        <m:ctrlPr>
                          <a:rPr lang="en-US" sz="1900" i="1">
                            <a:latin typeface="Cambria Math" panose="02040503050406030204" pitchFamily="18" charset="0"/>
                          </a:rPr>
                        </m:ctrlPr>
                      </m:dPr>
                      <m:e>
                        <m:r>
                          <a:rPr lang="en-US" sz="1900" b="1" i="1" smtClean="0">
                            <a:latin typeface="Cambria Math" panose="02040503050406030204" pitchFamily="18" charset="0"/>
                          </a:rPr>
                          <m:t>𝒛</m:t>
                        </m:r>
                        <m:r>
                          <a:rPr lang="en-US" sz="1900" i="1">
                            <a:latin typeface="Cambria Math" panose="02040503050406030204" pitchFamily="18" charset="0"/>
                          </a:rPr>
                          <m:t>,</m:t>
                        </m:r>
                        <m:sSup>
                          <m:sSupPr>
                            <m:ctrlPr>
                              <a:rPr lang="en-US" sz="1900" b="1" i="1">
                                <a:latin typeface="Cambria Math" panose="02040503050406030204" pitchFamily="18" charset="0"/>
                              </a:rPr>
                            </m:ctrlPr>
                          </m:sSupPr>
                          <m:e>
                            <m:r>
                              <a:rPr lang="en-US" sz="1900" b="1" i="1" smtClean="0">
                                <a:latin typeface="Cambria Math" panose="02040503050406030204" pitchFamily="18" charset="0"/>
                              </a:rPr>
                              <m:t>𝒛</m:t>
                            </m:r>
                          </m:e>
                          <m:sup>
                            <m:r>
                              <a:rPr lang="en-US" sz="1900" b="1" i="1">
                                <a:latin typeface="Cambria Math" panose="02040503050406030204" pitchFamily="18" charset="0"/>
                              </a:rPr>
                              <m:t>′</m:t>
                            </m:r>
                          </m:sup>
                        </m:sSup>
                      </m:e>
                    </m:d>
                    <m:r>
                      <a:rPr lang="en-US" sz="1900" i="1">
                        <a:latin typeface="Cambria Math" panose="02040503050406030204" pitchFamily="18" charset="0"/>
                      </a:rPr>
                      <m:t>=</m:t>
                    </m:r>
                    <m:nary>
                      <m:naryPr>
                        <m:chr m:val="∑"/>
                        <m:ctrlPr>
                          <a:rPr lang="en-US" sz="1900" i="1">
                            <a:latin typeface="Cambria Math" panose="02040503050406030204" pitchFamily="18" charset="0"/>
                          </a:rPr>
                        </m:ctrlPr>
                      </m:naryPr>
                      <m:sub>
                        <m:r>
                          <m:rPr>
                            <m:brk m:alnAt="23"/>
                          </m:rPr>
                          <a:rPr lang="en-US" sz="1900" i="1">
                            <a:latin typeface="Cambria Math" panose="02040503050406030204" pitchFamily="18" charset="0"/>
                          </a:rPr>
                          <m:t>𝑘</m:t>
                        </m:r>
                        <m:r>
                          <a:rPr lang="en-US" sz="1900" i="1">
                            <a:latin typeface="Cambria Math" panose="02040503050406030204" pitchFamily="18" charset="0"/>
                          </a:rPr>
                          <m:t>=1</m:t>
                        </m:r>
                      </m:sub>
                      <m:sup>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𝑥</m:t>
                            </m:r>
                          </m:sub>
                        </m:sSub>
                      </m:sup>
                      <m:e>
                        <m:nary>
                          <m:naryPr>
                            <m:chr m:val="∑"/>
                            <m:ctrlPr>
                              <a:rPr lang="en-US" sz="1900" i="1" smtClean="0">
                                <a:latin typeface="Cambria Math" panose="02040503050406030204" pitchFamily="18" charset="0"/>
                              </a:rPr>
                            </m:ctrlPr>
                          </m:naryPr>
                          <m:sub>
                            <m:r>
                              <m:rPr>
                                <m:brk m:alnAt="23"/>
                              </m:rPr>
                              <a:rPr lang="en-US" sz="1900" b="0" i="1" smtClean="0">
                                <a:latin typeface="Cambria Math" panose="02040503050406030204" pitchFamily="18" charset="0"/>
                              </a:rPr>
                              <m:t>𝑙</m:t>
                            </m:r>
                            <m:r>
                              <a:rPr lang="en-US" sz="1900" b="0" i="1" smtClean="0">
                                <a:latin typeface="Cambria Math" panose="02040503050406030204" pitchFamily="18" charset="0"/>
                              </a:rPr>
                              <m:t>=1</m:t>
                            </m:r>
                          </m:sub>
                          <m:sup>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𝑛</m:t>
                                </m:r>
                              </m:e>
                              <m:sub>
                                <m:r>
                                  <a:rPr lang="en-US" sz="1900" b="0" i="1" smtClean="0">
                                    <a:latin typeface="Cambria Math" panose="02040503050406030204" pitchFamily="18" charset="0"/>
                                  </a:rPr>
                                  <m:t>h</m:t>
                                </m:r>
                              </m:sub>
                            </m:sSub>
                          </m:sup>
                          <m:e>
                            <m:sSub>
                              <m:sSubPr>
                                <m:ctrlPr>
                                  <a:rPr lang="en-US" sz="1900" i="1">
                                    <a:latin typeface="Cambria Math" panose="02040503050406030204" pitchFamily="18" charset="0"/>
                                  </a:rPr>
                                </m:ctrlPr>
                              </m:sSubPr>
                              <m:e>
                                <m:r>
                                  <a:rPr lang="en-US" sz="1900" i="1">
                                    <a:latin typeface="Cambria Math" panose="02040503050406030204" pitchFamily="18" charset="0"/>
                                  </a:rPr>
                                  <m:t>𝑐</m:t>
                                </m:r>
                              </m:e>
                              <m:sub>
                                <m:r>
                                  <a:rPr lang="en-US" sz="1900" i="1">
                                    <a:latin typeface="Cambria Math" panose="02040503050406030204" pitchFamily="18" charset="0"/>
                                  </a:rPr>
                                  <m:t>𝑘</m:t>
                                </m:r>
                                <m:r>
                                  <a:rPr lang="en-US" sz="1900" b="0" i="1" smtClean="0">
                                    <a:latin typeface="Cambria Math" panose="02040503050406030204" pitchFamily="18" charset="0"/>
                                  </a:rPr>
                                  <m:t>𝑙</m:t>
                                </m:r>
                              </m:sub>
                            </m:sSub>
                            <m:d>
                              <m:dPr>
                                <m:ctrlPr>
                                  <a:rPr lang="en-US" sz="1900" i="1">
                                    <a:latin typeface="Cambria Math" panose="02040503050406030204" pitchFamily="18" charset="0"/>
                                  </a:rPr>
                                </m:ctrlPr>
                              </m:dPr>
                              <m:e>
                                <m:r>
                                  <a:rPr lang="en-US" sz="1900" b="1" i="1">
                                    <a:latin typeface="Cambria Math" panose="02040503050406030204" pitchFamily="18" charset="0"/>
                                  </a:rPr>
                                  <m:t>𝒛</m:t>
                                </m:r>
                              </m:e>
                            </m:d>
                            <m:sSub>
                              <m:sSubPr>
                                <m:ctrlPr>
                                  <a:rPr lang="en-US" sz="1900" i="1">
                                    <a:latin typeface="Cambria Math" panose="02040503050406030204" pitchFamily="18" charset="0"/>
                                  </a:rPr>
                                </m:ctrlPr>
                              </m:sSubPr>
                              <m:e>
                                <m:r>
                                  <a:rPr lang="en-US" sz="1900" i="1">
                                    <a:latin typeface="Cambria Math" panose="02040503050406030204" pitchFamily="18" charset="0"/>
                                  </a:rPr>
                                  <m:t>𝑐</m:t>
                                </m:r>
                              </m:e>
                              <m:sub>
                                <m:r>
                                  <a:rPr lang="en-US" sz="1900" i="1">
                                    <a:latin typeface="Cambria Math" panose="02040503050406030204" pitchFamily="18" charset="0"/>
                                  </a:rPr>
                                  <m:t>𝑘</m:t>
                                </m:r>
                                <m:r>
                                  <a:rPr lang="en-US" sz="1900" b="0" i="1" smtClean="0">
                                    <a:latin typeface="Cambria Math" panose="02040503050406030204" pitchFamily="18" charset="0"/>
                                  </a:rPr>
                                  <m:t>𝑙</m:t>
                                </m:r>
                              </m:sub>
                            </m:sSub>
                            <m:d>
                              <m:dPr>
                                <m:ctrlPr>
                                  <a:rPr lang="en-US" sz="1900" i="1">
                                    <a:latin typeface="Cambria Math" panose="02040503050406030204" pitchFamily="18" charset="0"/>
                                  </a:rPr>
                                </m:ctrlPr>
                              </m:dPr>
                              <m:e>
                                <m:sSup>
                                  <m:sSupPr>
                                    <m:ctrlPr>
                                      <a:rPr lang="en-US" sz="1900" b="1" i="1">
                                        <a:latin typeface="Cambria Math" panose="02040503050406030204" pitchFamily="18" charset="0"/>
                                      </a:rPr>
                                    </m:ctrlPr>
                                  </m:sSupPr>
                                  <m:e>
                                    <m:r>
                                      <a:rPr lang="en-US" sz="1900" b="1" i="1">
                                        <a:latin typeface="Cambria Math" panose="02040503050406030204" pitchFamily="18" charset="0"/>
                                      </a:rPr>
                                      <m:t>𝒛</m:t>
                                    </m:r>
                                  </m:e>
                                  <m:sup>
                                    <m:r>
                                      <a:rPr lang="en-US" sz="1900" b="1" i="1">
                                        <a:latin typeface="Cambria Math" panose="02040503050406030204" pitchFamily="18" charset="0"/>
                                      </a:rPr>
                                      <m:t>′</m:t>
                                    </m:r>
                                  </m:sup>
                                </m:sSup>
                              </m:e>
                            </m:d>
                            <m:r>
                              <a:rPr lang="en-US" sz="1900" b="1" i="1">
                                <a:latin typeface="Cambria Math" panose="02040503050406030204" pitchFamily="18" charset="0"/>
                              </a:rPr>
                              <m:t> </m:t>
                            </m:r>
                            <m:r>
                              <a:rPr lang="en-US" sz="1900" b="1" i="1" smtClean="0">
                                <a:latin typeface="Cambria Math" panose="02040503050406030204" pitchFamily="18" charset="0"/>
                              </a:rPr>
                              <m:t>; </m:t>
                            </m:r>
                          </m:e>
                        </m:nary>
                      </m:e>
                    </m:nary>
                    <m:sSub>
                      <m:sSubPr>
                        <m:ctrlPr>
                          <a:rPr lang="en-US" sz="1900" i="1">
                            <a:latin typeface="Cambria Math" panose="02040503050406030204" pitchFamily="18" charset="0"/>
                          </a:rPr>
                        </m:ctrlPr>
                      </m:sSubPr>
                      <m:e>
                        <m:r>
                          <a:rPr lang="en-US" sz="1900" i="1">
                            <a:latin typeface="Cambria Math" panose="02040503050406030204" pitchFamily="18" charset="0"/>
                          </a:rPr>
                          <m:t>𝑐</m:t>
                        </m:r>
                      </m:e>
                      <m:sub>
                        <m:r>
                          <a:rPr lang="en-US" sz="1900" i="1">
                            <a:latin typeface="Cambria Math" panose="02040503050406030204" pitchFamily="18" charset="0"/>
                          </a:rPr>
                          <m:t>𝑘</m:t>
                        </m:r>
                        <m:r>
                          <a:rPr lang="en-US" sz="1900" b="0" i="1" smtClean="0">
                            <a:latin typeface="Cambria Math" panose="02040503050406030204" pitchFamily="18" charset="0"/>
                          </a:rPr>
                          <m:t>𝑙</m:t>
                        </m:r>
                      </m:sub>
                    </m:sSub>
                    <m:d>
                      <m:dPr>
                        <m:ctrlPr>
                          <a:rPr lang="en-US" sz="1900" i="1">
                            <a:latin typeface="Cambria Math" panose="02040503050406030204" pitchFamily="18" charset="0"/>
                          </a:rPr>
                        </m:ctrlPr>
                      </m:dPr>
                      <m:e>
                        <m:r>
                          <a:rPr lang="en-US" sz="1900" b="1" i="1" smtClean="0">
                            <a:latin typeface="Cambria Math" panose="02040503050406030204" pitchFamily="18" charset="0"/>
                          </a:rPr>
                          <m:t>𝒛</m:t>
                        </m:r>
                      </m:e>
                    </m:d>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1</m:t>
                        </m:r>
                      </m:num>
                      <m:den>
                        <m:r>
                          <a:rPr lang="en-US" sz="1900" i="1">
                            <a:latin typeface="Cambria Math" panose="02040503050406030204" pitchFamily="18" charset="0"/>
                          </a:rPr>
                          <m:t>𝑚</m:t>
                        </m:r>
                      </m:den>
                    </m:f>
                    <m:nary>
                      <m:naryPr>
                        <m:chr m:val="∑"/>
                        <m:ctrlPr>
                          <a:rPr lang="en-US" sz="1900" i="1">
                            <a:latin typeface="Cambria Math" panose="02040503050406030204" pitchFamily="18" charset="0"/>
                          </a:rPr>
                        </m:ctrlPr>
                      </m:naryPr>
                      <m:sub>
                        <m:r>
                          <m:rPr>
                            <m:brk m:alnAt="23"/>
                          </m:rPr>
                          <a:rPr lang="en-US" sz="1900" i="1">
                            <a:latin typeface="Cambria Math" panose="02040503050406030204" pitchFamily="18" charset="0"/>
                          </a:rPr>
                          <m:t>𝑖</m:t>
                        </m:r>
                        <m:r>
                          <a:rPr lang="en-US" sz="1900" i="1">
                            <a:latin typeface="Cambria Math" panose="02040503050406030204" pitchFamily="18" charset="0"/>
                          </a:rPr>
                          <m:t>=1</m:t>
                        </m:r>
                      </m:sub>
                      <m:sup>
                        <m:r>
                          <a:rPr lang="en-US" sz="1900" i="1">
                            <a:latin typeface="Cambria Math" panose="02040503050406030204" pitchFamily="18" charset="0"/>
                          </a:rPr>
                          <m:t>𝑚</m:t>
                        </m:r>
                      </m:sup>
                      <m:e>
                        <m:r>
                          <a:rPr lang="en-US" sz="1900" i="1">
                            <a:latin typeface="Cambria Math" panose="02040503050406030204" pitchFamily="18" charset="0"/>
                          </a:rPr>
                          <m:t>𝐼</m:t>
                        </m:r>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r>
                          <a:rPr lang="en-US" sz="1900" i="1">
                            <a:latin typeface="Cambria Math" panose="02040503050406030204" pitchFamily="18" charset="0"/>
                          </a:rPr>
                          <m:t>=</m:t>
                        </m:r>
                        <m:r>
                          <a:rPr lang="en-US" sz="1900" i="1">
                            <a:latin typeface="Cambria Math" panose="02040503050406030204" pitchFamily="18" charset="0"/>
                          </a:rPr>
                          <m:t>𝑘</m:t>
                        </m:r>
                        <m:r>
                          <a:rPr lang="en-US" sz="1900" b="0" i="1" smtClean="0">
                            <a:latin typeface="Cambria Math" panose="02040503050406030204" pitchFamily="18" charset="0"/>
                          </a:rPr>
                          <m:t>, </m:t>
                        </m:r>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h</m:t>
                            </m:r>
                          </m:e>
                          <m:sub>
                            <m:r>
                              <a:rPr lang="en-US" sz="1900" b="0" i="1" smtClean="0">
                                <a:latin typeface="Cambria Math" panose="02040503050406030204" pitchFamily="18" charset="0"/>
                              </a:rPr>
                              <m:t>𝑖</m:t>
                            </m:r>
                          </m:sub>
                        </m:sSub>
                        <m:r>
                          <a:rPr lang="en-US" sz="1900" b="0" i="1" smtClean="0">
                            <a:latin typeface="Cambria Math" panose="02040503050406030204" pitchFamily="18" charset="0"/>
                          </a:rPr>
                          <m:t>=</m:t>
                        </m:r>
                        <m:r>
                          <a:rPr lang="en-US" sz="1900" b="0" i="1" smtClean="0">
                            <a:latin typeface="Cambria Math" panose="02040503050406030204" pitchFamily="18" charset="0"/>
                          </a:rPr>
                          <m:t>𝑙</m:t>
                        </m:r>
                        <m:r>
                          <a:rPr lang="en-US" sz="1900" i="1">
                            <a:latin typeface="Cambria Math" panose="02040503050406030204" pitchFamily="18" charset="0"/>
                          </a:rPr>
                          <m:t>)</m:t>
                        </m:r>
                      </m:e>
                    </m:nary>
                  </m:oMath>
                </a14:m>
                <a:endParaRPr lang="en-US" sz="1900" dirty="0"/>
              </a:p>
              <a:p>
                <a:r>
                  <a:rPr lang="en-US" sz="1900" b="0" dirty="0"/>
                  <a:t>Marginalized Kernel: </a:t>
                </a:r>
                <a14:m>
                  <m:oMath xmlns:m="http://schemas.openxmlformats.org/officeDocument/2006/math">
                    <m:r>
                      <a:rPr lang="en-US" sz="1900" b="0" i="1" smtClean="0">
                        <a:latin typeface="Cambria Math" panose="02040503050406030204" pitchFamily="18" charset="0"/>
                      </a:rPr>
                      <m:t>𝐾</m:t>
                    </m:r>
                    <m:d>
                      <m:dPr>
                        <m:ctrlPr>
                          <a:rPr lang="en-US" sz="1900" b="0" i="1" smtClean="0">
                            <a:latin typeface="Cambria Math" panose="02040503050406030204" pitchFamily="18" charset="0"/>
                          </a:rPr>
                        </m:ctrlPr>
                      </m:dPr>
                      <m:e>
                        <m:r>
                          <a:rPr lang="en-US" sz="1900" b="1" i="1" smtClean="0">
                            <a:latin typeface="Cambria Math" panose="02040503050406030204" pitchFamily="18" charset="0"/>
                          </a:rPr>
                          <m:t>𝒙</m:t>
                        </m:r>
                        <m:r>
                          <a:rPr lang="en-US" sz="1900" b="0" i="1" smtClean="0">
                            <a:latin typeface="Cambria Math" panose="02040503050406030204" pitchFamily="18" charset="0"/>
                          </a:rPr>
                          <m:t>,</m:t>
                        </m:r>
                        <m:sSup>
                          <m:sSupPr>
                            <m:ctrlPr>
                              <a:rPr lang="en-US" sz="1900" b="1" i="1" smtClean="0">
                                <a:latin typeface="Cambria Math" panose="02040503050406030204" pitchFamily="18" charset="0"/>
                              </a:rPr>
                            </m:ctrlPr>
                          </m:sSupPr>
                          <m:e>
                            <m:r>
                              <a:rPr lang="en-US" sz="1900" b="1" i="1" smtClean="0">
                                <a:latin typeface="Cambria Math" panose="02040503050406030204" pitchFamily="18" charset="0"/>
                              </a:rPr>
                              <m:t>𝒙</m:t>
                            </m:r>
                          </m:e>
                          <m:sup>
                            <m:r>
                              <a:rPr lang="en-US" sz="1900" b="1" i="1" smtClean="0">
                                <a:latin typeface="Cambria Math" panose="02040503050406030204" pitchFamily="18" charset="0"/>
                              </a:rPr>
                              <m:t>′</m:t>
                            </m:r>
                          </m:sup>
                        </m:sSup>
                      </m:e>
                    </m:d>
                    <m:r>
                      <a:rPr lang="en-US" sz="1900" b="0" i="1" smtClean="0">
                        <a:latin typeface="Cambria Math" panose="02040503050406030204" pitchFamily="18" charset="0"/>
                      </a:rPr>
                      <m:t>= </m:t>
                    </m:r>
                    <m:nary>
                      <m:naryPr>
                        <m:chr m:val="∑"/>
                        <m:ctrlPr>
                          <a:rPr lang="en-US" sz="1900" b="0" i="1" smtClean="0">
                            <a:latin typeface="Cambria Math" panose="02040503050406030204" pitchFamily="18" charset="0"/>
                          </a:rPr>
                        </m:ctrlPr>
                      </m:naryPr>
                      <m:sub>
                        <m:r>
                          <m:rPr>
                            <m:brk m:alnAt="23"/>
                          </m:rPr>
                          <a:rPr lang="en-US" sz="1900" b="0" i="1" smtClean="0">
                            <a:latin typeface="Cambria Math" panose="02040503050406030204" pitchFamily="18" charset="0"/>
                          </a:rPr>
                          <m:t>𝑗</m:t>
                        </m:r>
                        <m:r>
                          <a:rPr lang="en-US" sz="1900" b="0" i="1" smtClean="0">
                            <a:latin typeface="Cambria Math" panose="02040503050406030204" pitchFamily="18" charset="0"/>
                          </a:rPr>
                          <m:t>=1</m:t>
                        </m:r>
                      </m:sub>
                      <m:sup>
                        <m:r>
                          <a:rPr lang="en-US" sz="1900" b="0" i="1" smtClean="0">
                            <a:latin typeface="Cambria Math" panose="02040503050406030204" pitchFamily="18" charset="0"/>
                          </a:rPr>
                          <m:t>𝑚</m:t>
                        </m:r>
                      </m:sup>
                      <m:e>
                        <m:nary>
                          <m:naryPr>
                            <m:chr m:val="∑"/>
                            <m:ctrlPr>
                              <a:rPr lang="en-US" sz="1900" b="0" i="1" smtClean="0">
                                <a:latin typeface="Cambria Math" panose="02040503050406030204" pitchFamily="18" charset="0"/>
                              </a:rPr>
                            </m:ctrlPr>
                          </m:naryPr>
                          <m:sub>
                            <m:sSub>
                              <m:sSubPr>
                                <m:ctrlPr>
                                  <a:rPr lang="en-US" sz="1900" b="0" i="1" smtClean="0">
                                    <a:latin typeface="Cambria Math" panose="02040503050406030204" pitchFamily="18" charset="0"/>
                                  </a:rPr>
                                </m:ctrlPr>
                              </m:sSubPr>
                              <m:e>
                                <m:r>
                                  <m:rPr>
                                    <m:brk m:alnAt="23"/>
                                  </m:rPr>
                                  <a:rPr lang="en-US" sz="1900" b="0" i="1" smtClean="0">
                                    <a:latin typeface="Cambria Math" panose="02040503050406030204" pitchFamily="18" charset="0"/>
                                  </a:rPr>
                                  <m:t>h</m:t>
                                </m:r>
                              </m:e>
                              <m:sub>
                                <m:r>
                                  <m:rPr>
                                    <m:brk m:alnAt="23"/>
                                  </m:rPr>
                                  <a:rPr lang="en-US" sz="1900" b="0" i="1" smtClean="0">
                                    <a:latin typeface="Cambria Math" panose="02040503050406030204" pitchFamily="18" charset="0"/>
                                  </a:rPr>
                                  <m:t>𝑗</m:t>
                                </m:r>
                              </m:sub>
                            </m:sSub>
                            <m:r>
                              <m:rPr>
                                <m:brk m:alnAt="23"/>
                              </m:rPr>
                              <a:rPr lang="en-US" sz="1900" b="0" i="1" smtClean="0">
                                <a:latin typeface="Cambria Math" panose="02040503050406030204" pitchFamily="18" charset="0"/>
                              </a:rPr>
                              <m:t>=</m:t>
                            </m:r>
                            <m:r>
                              <a:rPr lang="en-US" sz="1900" b="0" i="1" smtClean="0">
                                <a:latin typeface="Cambria Math" panose="02040503050406030204" pitchFamily="18" charset="0"/>
                              </a:rPr>
                              <m:t>1</m:t>
                            </m:r>
                          </m:sub>
                          <m:sup>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𝑛</m:t>
                                </m:r>
                              </m:e>
                              <m:sub>
                                <m:r>
                                  <a:rPr lang="en-US" sz="1900" b="0" i="1" smtClean="0">
                                    <a:latin typeface="Cambria Math" panose="02040503050406030204" pitchFamily="18" charset="0"/>
                                  </a:rPr>
                                  <m:t>h</m:t>
                                </m:r>
                              </m:sub>
                            </m:sSub>
                          </m:sup>
                          <m:e>
                            <m:nary>
                              <m:naryPr>
                                <m:chr m:val="∑"/>
                                <m:ctrlPr>
                                  <a:rPr lang="en-US" sz="1900" b="0" i="1" smtClean="0">
                                    <a:latin typeface="Cambria Math" panose="02040503050406030204" pitchFamily="18" charset="0"/>
                                  </a:rPr>
                                </m:ctrlPr>
                              </m:naryPr>
                              <m:sub>
                                <m:sSubSup>
                                  <m:sSubSupPr>
                                    <m:ctrlPr>
                                      <a:rPr lang="en-US" sz="1900" b="0" i="1" smtClean="0">
                                        <a:latin typeface="Cambria Math" panose="02040503050406030204" pitchFamily="18" charset="0"/>
                                      </a:rPr>
                                    </m:ctrlPr>
                                  </m:sSubSupPr>
                                  <m:e>
                                    <m:r>
                                      <m:rPr>
                                        <m:brk m:alnAt="23"/>
                                      </m:rPr>
                                      <a:rPr lang="en-US" sz="1900" b="0" i="1" smtClean="0">
                                        <a:latin typeface="Cambria Math" panose="02040503050406030204" pitchFamily="18" charset="0"/>
                                      </a:rPr>
                                      <m:t>h</m:t>
                                    </m:r>
                                  </m:e>
                                  <m:sub>
                                    <m:r>
                                      <m:rPr>
                                        <m:brk m:alnAt="23"/>
                                      </m:rPr>
                                      <a:rPr lang="en-US" sz="1900" b="0" i="1" smtClean="0">
                                        <a:latin typeface="Cambria Math" panose="02040503050406030204" pitchFamily="18" charset="0"/>
                                      </a:rPr>
                                      <m:t>𝑗</m:t>
                                    </m:r>
                                  </m:sub>
                                  <m:sup>
                                    <m:r>
                                      <a:rPr lang="en-US" sz="1900" b="0" i="1" smtClean="0">
                                        <a:latin typeface="Cambria Math" panose="02040503050406030204" pitchFamily="18" charset="0"/>
                                      </a:rPr>
                                      <m:t>′</m:t>
                                    </m:r>
                                  </m:sup>
                                </m:sSubSup>
                              </m:sub>
                              <m:sup>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𝑛</m:t>
                                    </m:r>
                                  </m:e>
                                  <m:sub>
                                    <m:r>
                                      <a:rPr lang="en-US" sz="1900" b="0" i="1" smtClean="0">
                                        <a:latin typeface="Cambria Math" panose="02040503050406030204" pitchFamily="18" charset="0"/>
                                      </a:rPr>
                                      <m:t>h</m:t>
                                    </m:r>
                                  </m:sub>
                                </m:sSub>
                              </m:sup>
                              <m:e>
                                <m:r>
                                  <a:rPr lang="en-US" sz="1900" b="0" i="1" smtClean="0">
                                    <a:latin typeface="Cambria Math" panose="02040503050406030204" pitchFamily="18" charset="0"/>
                                  </a:rPr>
                                  <m:t>𝑝</m:t>
                                </m:r>
                                <m:d>
                                  <m:dPr>
                                    <m:ctrlPr>
                                      <a:rPr lang="en-US" sz="1900" b="0" i="1" smtClean="0">
                                        <a:latin typeface="Cambria Math" panose="02040503050406030204" pitchFamily="18" charset="0"/>
                                      </a:rPr>
                                    </m:ctrlPr>
                                  </m:dPr>
                                  <m:e>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h</m:t>
                                        </m:r>
                                      </m:e>
                                      <m:sub>
                                        <m:r>
                                          <a:rPr lang="en-US" sz="1900" b="0" i="1" smtClean="0">
                                            <a:latin typeface="Cambria Math" panose="02040503050406030204" pitchFamily="18" charset="0"/>
                                          </a:rPr>
                                          <m:t>𝑗</m:t>
                                        </m:r>
                                      </m:sub>
                                    </m:sSub>
                                  </m:e>
                                  <m:e>
                                    <m:r>
                                      <a:rPr lang="en-US" sz="1900" b="1" i="1" smtClean="0">
                                        <a:latin typeface="Cambria Math" panose="02040503050406030204" pitchFamily="18" charset="0"/>
                                      </a:rPr>
                                      <m:t>𝒙</m:t>
                                    </m:r>
                                  </m:e>
                                </m:d>
                                <m:r>
                                  <a:rPr lang="en-US" sz="1900" b="0" i="1" smtClean="0">
                                    <a:latin typeface="Cambria Math" panose="02040503050406030204" pitchFamily="18" charset="0"/>
                                  </a:rPr>
                                  <m:t>𝑝</m:t>
                                </m:r>
                                <m:d>
                                  <m:dPr>
                                    <m:ctrlPr>
                                      <a:rPr lang="en-US" sz="1900" b="0" i="1" smtClean="0">
                                        <a:latin typeface="Cambria Math" panose="02040503050406030204" pitchFamily="18" charset="0"/>
                                      </a:rPr>
                                    </m:ctrlPr>
                                  </m:dPr>
                                  <m:e>
                                    <m:sSubSup>
                                      <m:sSubSupPr>
                                        <m:ctrlPr>
                                          <a:rPr lang="en-US" sz="1900" b="0" i="1" smtClean="0">
                                            <a:latin typeface="Cambria Math" panose="02040503050406030204" pitchFamily="18" charset="0"/>
                                          </a:rPr>
                                        </m:ctrlPr>
                                      </m:sSubSupPr>
                                      <m:e>
                                        <m:r>
                                          <a:rPr lang="en-US" sz="1900" b="0" i="1" smtClean="0">
                                            <a:latin typeface="Cambria Math" panose="02040503050406030204" pitchFamily="18" charset="0"/>
                                          </a:rPr>
                                          <m:t>h</m:t>
                                        </m:r>
                                      </m:e>
                                      <m:sub>
                                        <m:r>
                                          <a:rPr lang="en-US" sz="1900" b="0" i="1" smtClean="0">
                                            <a:latin typeface="Cambria Math" panose="02040503050406030204" pitchFamily="18" charset="0"/>
                                          </a:rPr>
                                          <m:t>𝑗</m:t>
                                        </m:r>
                                      </m:sub>
                                      <m:sup>
                                        <m:r>
                                          <a:rPr lang="en-US" sz="1900" b="0" i="1" smtClean="0">
                                            <a:latin typeface="Cambria Math" panose="02040503050406030204" pitchFamily="18" charset="0"/>
                                          </a:rPr>
                                          <m:t>′</m:t>
                                        </m:r>
                                      </m:sup>
                                    </m:sSubSup>
                                  </m:e>
                                  <m:e>
                                    <m:sSup>
                                      <m:sSupPr>
                                        <m:ctrlPr>
                                          <a:rPr lang="en-US" sz="1900" b="1" i="1" smtClean="0">
                                            <a:latin typeface="Cambria Math" panose="02040503050406030204" pitchFamily="18" charset="0"/>
                                          </a:rPr>
                                        </m:ctrlPr>
                                      </m:sSupPr>
                                      <m:e>
                                        <m:r>
                                          <a:rPr lang="en-US" sz="1900" b="1" i="1" smtClean="0">
                                            <a:latin typeface="Cambria Math" panose="02040503050406030204" pitchFamily="18" charset="0"/>
                                          </a:rPr>
                                          <m:t>𝒙</m:t>
                                        </m:r>
                                      </m:e>
                                      <m:sup>
                                        <m:r>
                                          <a:rPr lang="en-US" sz="1900" b="1" i="1" smtClean="0">
                                            <a:latin typeface="Cambria Math" panose="02040503050406030204" pitchFamily="18" charset="0"/>
                                          </a:rPr>
                                          <m:t>′</m:t>
                                        </m:r>
                                      </m:sup>
                                    </m:sSup>
                                  </m:e>
                                </m:d>
                                <m:sSub>
                                  <m:sSubPr>
                                    <m:ctrlPr>
                                      <a:rPr lang="en-US" sz="1900" b="0" i="1" smtClean="0">
                                        <a:latin typeface="Cambria Math" panose="02040503050406030204" pitchFamily="18" charset="0"/>
                                      </a:rPr>
                                    </m:ctrlPr>
                                  </m:sSubPr>
                                  <m:e>
                                    <m:r>
                                      <a:rPr lang="en-US" sz="1900" b="0" i="1" smtClean="0">
                                        <a:latin typeface="Cambria Math" panose="02040503050406030204" pitchFamily="18" charset="0"/>
                                      </a:rPr>
                                      <m:t>𝐾</m:t>
                                    </m:r>
                                  </m:e>
                                  <m:sub>
                                    <m:r>
                                      <a:rPr lang="en-US" sz="1900" b="0" i="1" smtClean="0">
                                        <a:latin typeface="Cambria Math" panose="02040503050406030204" pitchFamily="18" charset="0"/>
                                      </a:rPr>
                                      <m:t>𝑧</m:t>
                                    </m:r>
                                  </m:sub>
                                </m:sSub>
                                <m:r>
                                  <a:rPr lang="en-US" sz="1900" b="0" i="1" smtClean="0">
                                    <a:latin typeface="Cambria Math" panose="02040503050406030204" pitchFamily="18" charset="0"/>
                                  </a:rPr>
                                  <m:t>(</m:t>
                                </m:r>
                                <m:r>
                                  <a:rPr lang="en-US" sz="1900" b="1" i="1" smtClean="0">
                                    <a:latin typeface="Cambria Math" panose="02040503050406030204" pitchFamily="18" charset="0"/>
                                  </a:rPr>
                                  <m:t>𝒛</m:t>
                                </m:r>
                                <m:r>
                                  <a:rPr lang="en-US" sz="1900" b="0" i="1" smtClean="0">
                                    <a:latin typeface="Cambria Math" panose="02040503050406030204" pitchFamily="18" charset="0"/>
                                  </a:rPr>
                                  <m:t>,</m:t>
                                </m:r>
                                <m:sSup>
                                  <m:sSupPr>
                                    <m:ctrlPr>
                                      <a:rPr lang="en-US" sz="1900" b="1" i="1" smtClean="0">
                                        <a:latin typeface="Cambria Math" panose="02040503050406030204" pitchFamily="18" charset="0"/>
                                      </a:rPr>
                                    </m:ctrlPr>
                                  </m:sSupPr>
                                  <m:e>
                                    <m:r>
                                      <a:rPr lang="en-US" sz="1900" b="1" i="1" smtClean="0">
                                        <a:latin typeface="Cambria Math" panose="02040503050406030204" pitchFamily="18" charset="0"/>
                                      </a:rPr>
                                      <m:t>𝒛</m:t>
                                    </m:r>
                                  </m:e>
                                  <m:sup>
                                    <m:r>
                                      <a:rPr lang="en-US" sz="1900" b="1" i="1" smtClean="0">
                                        <a:latin typeface="Cambria Math" panose="02040503050406030204" pitchFamily="18" charset="0"/>
                                      </a:rPr>
                                      <m:t>′</m:t>
                                    </m:r>
                                  </m:sup>
                                </m:sSup>
                                <m:r>
                                  <a:rPr lang="en-US" sz="1900" b="0" i="1" smtClean="0">
                                    <a:latin typeface="Cambria Math" panose="02040503050406030204" pitchFamily="18" charset="0"/>
                                  </a:rPr>
                                  <m:t>)</m:t>
                                </m:r>
                              </m:e>
                            </m:nary>
                          </m:e>
                        </m:nary>
                      </m:e>
                    </m:nary>
                    <m:r>
                      <a:rPr lang="en-US" sz="1900" b="0" i="1" smtClean="0">
                        <a:latin typeface="Cambria Math" panose="02040503050406030204" pitchFamily="18" charset="0"/>
                      </a:rPr>
                      <m:t>.</m:t>
                    </m:r>
                  </m:oMath>
                </a14:m>
                <a:endParaRPr lang="en-US" sz="1900" b="0" dirty="0"/>
              </a:p>
              <a:p>
                <a:pPr lvl="1"/>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𝐾</m:t>
                        </m:r>
                      </m:e>
                      <m:sub>
                        <m:r>
                          <a:rPr lang="en-US" sz="1800" i="1">
                            <a:latin typeface="Cambria Math" panose="02040503050406030204" pitchFamily="18" charset="0"/>
                          </a:rPr>
                          <m:t>𝑧</m:t>
                        </m:r>
                      </m:sub>
                    </m:sSub>
                    <m:d>
                      <m:dPr>
                        <m:ctrlPr>
                          <a:rPr lang="en-US" sz="1800" i="1">
                            <a:latin typeface="Cambria Math" panose="02040503050406030204" pitchFamily="18" charset="0"/>
                          </a:rPr>
                        </m:ctrlPr>
                      </m:dPr>
                      <m:e>
                        <m:r>
                          <a:rPr lang="en-US" sz="1800" b="1" i="1">
                            <a:latin typeface="Cambria Math" panose="02040503050406030204" pitchFamily="18" charset="0"/>
                          </a:rPr>
                          <m:t>𝒛</m:t>
                        </m:r>
                        <m:r>
                          <a:rPr lang="en-US" sz="1800" i="1">
                            <a:latin typeface="Cambria Math" panose="02040503050406030204" pitchFamily="18" charset="0"/>
                          </a:rPr>
                          <m:t>,</m:t>
                        </m:r>
                        <m:sSup>
                          <m:sSupPr>
                            <m:ctrlPr>
                              <a:rPr lang="en-US" sz="1800" b="1" i="1">
                                <a:latin typeface="Cambria Math" panose="02040503050406030204" pitchFamily="18" charset="0"/>
                              </a:rPr>
                            </m:ctrlPr>
                          </m:sSupPr>
                          <m:e>
                            <m:r>
                              <a:rPr lang="en-US" sz="1800" b="1" i="1">
                                <a:latin typeface="Cambria Math" panose="02040503050406030204" pitchFamily="18" charset="0"/>
                              </a:rPr>
                              <m:t>𝒛</m:t>
                            </m:r>
                          </m:e>
                          <m:sup>
                            <m:r>
                              <a:rPr lang="en-US" sz="1800" b="1" i="1">
                                <a:latin typeface="Cambria Math" panose="02040503050406030204" pitchFamily="18" charset="0"/>
                              </a:rPr>
                              <m:t>′</m:t>
                            </m:r>
                          </m:sup>
                        </m:sSup>
                      </m:e>
                    </m:d>
                  </m:oMath>
                </a14:m>
                <a:r>
                  <a:rPr lang="en-US" sz="1800" dirty="0"/>
                  <a:t> is the first order count kernel with hidden variables, </a:t>
                </a:r>
                <a14:m>
                  <m:oMath xmlns:m="http://schemas.openxmlformats.org/officeDocument/2006/math">
                    <m:r>
                      <a:rPr lang="en-US" sz="1800" b="1" i="1">
                        <a:latin typeface="Cambria Math" panose="02040503050406030204" pitchFamily="18" charset="0"/>
                      </a:rPr>
                      <m:t>𝒉</m:t>
                    </m:r>
                  </m:oMath>
                </a14:m>
                <a:r>
                  <a:rPr lang="en-US" sz="1800" dirty="0"/>
                  <a:t>, added to account for contextual information.</a:t>
                </a:r>
                <a:endParaRPr lang="en-US" sz="1800" b="0" dirty="0"/>
              </a:p>
              <a:p>
                <a:pPr lvl="1"/>
                <a14:m>
                  <m:oMath xmlns:m="http://schemas.openxmlformats.org/officeDocument/2006/math">
                    <m:r>
                      <a:rPr lang="en-US" sz="1800" b="1" i="1">
                        <a:latin typeface="Cambria Math" panose="02040503050406030204" pitchFamily="18" charset="0"/>
                      </a:rPr>
                      <m:t>𝒙</m:t>
                    </m:r>
                    <m:r>
                      <a:rPr lang="en-US" sz="1800" i="1">
                        <a:latin typeface="Cambria Math" panose="02040503050406030204" pitchFamily="18" charset="0"/>
                      </a:rPr>
                      <m:t>=</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𝑚</m:t>
                            </m:r>
                          </m:sub>
                        </m:sSub>
                      </m:e>
                    </m:d>
                    <m:r>
                      <a:rPr lang="en-US" sz="1800" b="0" i="1" smtClean="0">
                        <a:latin typeface="Cambria Math" panose="02040503050406030204" pitchFamily="18" charset="0"/>
                      </a:rPr>
                      <m:t>,</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1,…,</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𝑛</m:t>
                            </m:r>
                          </m:e>
                          <m:sub>
                            <m:r>
                              <a:rPr lang="en-US" sz="1800" i="1">
                                <a:latin typeface="Cambria Math" panose="02040503050406030204" pitchFamily="18" charset="0"/>
                                <a:ea typeface="Cambria Math" panose="02040503050406030204" pitchFamily="18" charset="0"/>
                              </a:rPr>
                              <m:t>𝑥</m:t>
                            </m:r>
                          </m:sub>
                        </m:sSub>
                      </m:e>
                    </m:d>
                    <m:r>
                      <a:rPr lang="en-US" sz="1800" b="0" i="0" smtClean="0">
                        <a:latin typeface="Cambria Math" panose="02040503050406030204" pitchFamily="18" charset="0"/>
                        <a:ea typeface="Cambria Math" panose="02040503050406030204" pitchFamily="18" charset="0"/>
                      </a:rPr>
                      <m:t>;</m:t>
                    </m:r>
                  </m:oMath>
                </a14:m>
                <a:r>
                  <a:rPr lang="en-US" sz="1800" b="0" dirty="0"/>
                  <a:t> </a:t>
                </a:r>
                <a14:m>
                  <m:oMath xmlns:m="http://schemas.openxmlformats.org/officeDocument/2006/math">
                    <m:r>
                      <a:rPr lang="en-US" sz="1800" b="1" i="1">
                        <a:latin typeface="Cambria Math" panose="02040503050406030204" pitchFamily="18" charset="0"/>
                      </a:rPr>
                      <m:t>𝒉</m:t>
                    </m:r>
                    <m:r>
                      <a:rPr lang="en-US" sz="1800" i="1">
                        <a:latin typeface="Cambria Math" panose="02040503050406030204" pitchFamily="18" charset="0"/>
                      </a:rPr>
                      <m:t>=</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1</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𝑚</m:t>
                            </m:r>
                          </m:sub>
                        </m:sSub>
                      </m:e>
                    </m:d>
                    <m:r>
                      <a:rPr lang="en-US" sz="1800" b="0" i="1" smtClean="0">
                        <a:latin typeface="Cambria Math" panose="02040503050406030204" pitchFamily="18" charset="0"/>
                      </a:rPr>
                      <m:t>, </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1,…,</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𝑛</m:t>
                            </m:r>
                          </m:e>
                          <m:sub>
                            <m:r>
                              <a:rPr lang="en-US" sz="1800" i="1">
                                <a:latin typeface="Cambria Math" panose="02040503050406030204" pitchFamily="18" charset="0"/>
                                <a:ea typeface="Cambria Math" panose="02040503050406030204" pitchFamily="18" charset="0"/>
                              </a:rPr>
                              <m:t>h</m:t>
                            </m:r>
                          </m:sub>
                        </m:sSub>
                      </m:e>
                    </m:d>
                  </m:oMath>
                </a14:m>
                <a:endParaRPr lang="en-US" sz="1800" b="0" dirty="0"/>
              </a:p>
              <a:p>
                <a:pPr lvl="1"/>
                <a14:m>
                  <m:oMath xmlns:m="http://schemas.openxmlformats.org/officeDocument/2006/math">
                    <m:r>
                      <a:rPr lang="en-US" sz="1800" b="1" i="1" smtClean="0">
                        <a:latin typeface="Cambria Math" panose="02040503050406030204" pitchFamily="18" charset="0"/>
                      </a:rPr>
                      <m:t>𝒛</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𝑧</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𝑧</m:t>
                            </m:r>
                          </m:e>
                          <m:sub>
                            <m:r>
                              <a:rPr lang="en-US" sz="1800" b="0" i="1" smtClean="0">
                                <a:latin typeface="Cambria Math" panose="02040503050406030204" pitchFamily="18" charset="0"/>
                              </a:rPr>
                              <m:t>𝑚</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𝑚</m:t>
                            </m:r>
                          </m:sub>
                        </m:sSub>
                      </m:e>
                    </m:d>
                    <m:r>
                      <a:rPr lang="en-US" sz="1800" b="0" i="1" smtClean="0">
                        <a:latin typeface="Cambria Math" panose="02040503050406030204" pitchFamily="18" charset="0"/>
                      </a:rPr>
                      <m:t>)</m:t>
                    </m:r>
                  </m:oMath>
                </a14:m>
                <a:r>
                  <a:rPr lang="en-US" sz="1800" b="0" dirty="0"/>
                  <a:t>, each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𝑧</m:t>
                        </m:r>
                      </m:e>
                      <m:sub>
                        <m:r>
                          <a:rPr lang="en-US" sz="1800" b="0" i="1" smtClean="0">
                            <a:latin typeface="Cambria Math" panose="02040503050406030204" pitchFamily="18" charset="0"/>
                          </a:rPr>
                          <m:t>𝑖</m:t>
                        </m:r>
                      </m:sub>
                    </m:sSub>
                  </m:oMath>
                </a14:m>
                <a:r>
                  <a:rPr lang="en-US" sz="1800" b="0" dirty="0"/>
                  <a:t> can have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𝑥</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h</m:t>
                        </m:r>
                      </m:sub>
                    </m:sSub>
                  </m:oMath>
                </a14:m>
                <a:r>
                  <a:rPr lang="en-US" sz="1800" b="0" dirty="0"/>
                  <a:t> symbols.</a:t>
                </a:r>
              </a:p>
              <a:p>
                <a:pPr lvl="1"/>
                <a14:m>
                  <m:oMath xmlns:m="http://schemas.openxmlformats.org/officeDocument/2006/math">
                    <m:r>
                      <a:rPr lang="en-US" sz="1800" i="1">
                        <a:latin typeface="Cambria Math" panose="02040503050406030204" pitchFamily="18" charset="0"/>
                      </a:rPr>
                      <m:t>𝑚</m:t>
                    </m:r>
                  </m:oMath>
                </a14:m>
                <a:r>
                  <a:rPr lang="en-US" sz="1800" dirty="0"/>
                  <a:t> is the length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oMath>
                </a14:m>
                <a:r>
                  <a:rPr lang="en-US" sz="1800" dirty="0"/>
                  <a:t>, </a:t>
                </a:r>
                <a14:m>
                  <m:oMath xmlns:m="http://schemas.openxmlformats.org/officeDocument/2006/math">
                    <m:r>
                      <a:rPr lang="en-US" sz="1800" i="1">
                        <a:latin typeface="Cambria Math" panose="02040503050406030204" pitchFamily="18" charset="0"/>
                      </a:rPr>
                      <m:t>𝑘</m:t>
                    </m:r>
                  </m:oMath>
                </a14:m>
                <a:r>
                  <a:rPr lang="en-US" sz="1800" dirty="0"/>
                  <a:t> corresponds to the symbol,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𝑥</m:t>
                        </m:r>
                      </m:sub>
                    </m:sSub>
                  </m:oMath>
                </a14:m>
                <a:r>
                  <a:rPr lang="en-US" sz="1800" dirty="0"/>
                  <a:t> is the number of symbols that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oMath>
                </a14:m>
                <a:r>
                  <a:rPr lang="en-US" sz="1800" dirty="0"/>
                  <a:t> can assume,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h</m:t>
                        </m:r>
                      </m:sub>
                    </m:sSub>
                  </m:oMath>
                </a14:m>
                <a:r>
                  <a:rPr lang="en-US" sz="1800" dirty="0"/>
                  <a:t> is the number of symbols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𝑖</m:t>
                        </m:r>
                      </m:sub>
                    </m:sSub>
                  </m:oMath>
                </a14:m>
                <a:r>
                  <a:rPr lang="en-US" sz="1800" dirty="0"/>
                  <a:t> can assume.</a:t>
                </a:r>
              </a:p>
              <a:p>
                <a:pPr lvl="1"/>
                <a:r>
                  <a:rPr lang="en-US" sz="1800" dirty="0"/>
                  <a:t>The terms </a:t>
                </a:r>
                <a14:m>
                  <m:oMath xmlns:m="http://schemas.openxmlformats.org/officeDocument/2006/math">
                    <m:r>
                      <a:rPr lang="en-US" sz="1800" i="1">
                        <a:latin typeface="Cambria Math" panose="02040503050406030204" pitchFamily="18" charset="0"/>
                      </a:rPr>
                      <m:t>𝑝</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𝑗</m:t>
                            </m:r>
                          </m:sub>
                        </m:sSub>
                      </m:e>
                      <m:e>
                        <m:r>
                          <a:rPr lang="en-US" sz="1800" b="1" i="1">
                            <a:latin typeface="Cambria Math" panose="02040503050406030204" pitchFamily="18" charset="0"/>
                          </a:rPr>
                          <m:t>𝒙</m:t>
                        </m:r>
                      </m:e>
                    </m:d>
                    <m:r>
                      <m:rPr>
                        <m:sty m:val="p"/>
                      </m:rPr>
                      <a:rPr lang="en-US" sz="1800">
                        <a:latin typeface="Cambria Math" panose="02040503050406030204" pitchFamily="18" charset="0"/>
                      </a:rPr>
                      <m:t>and</m:t>
                    </m:r>
                    <m:r>
                      <a:rPr lang="en-US" sz="1800" i="1">
                        <a:latin typeface="Cambria Math" panose="02040503050406030204" pitchFamily="18" charset="0"/>
                      </a:rPr>
                      <m:t> </m:t>
                    </m:r>
                    <m:r>
                      <a:rPr lang="en-US" sz="1800" i="1">
                        <a:latin typeface="Cambria Math" panose="02040503050406030204" pitchFamily="18" charset="0"/>
                      </a:rPr>
                      <m:t>𝑝</m:t>
                    </m:r>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h</m:t>
                        </m:r>
                      </m:e>
                      <m:sub>
                        <m:r>
                          <a:rPr lang="en-US" sz="1800" i="1">
                            <a:latin typeface="Cambria Math" panose="02040503050406030204" pitchFamily="18" charset="0"/>
                          </a:rPr>
                          <m:t>𝑗</m:t>
                        </m:r>
                      </m:sub>
                      <m:sup>
                        <m:r>
                          <a:rPr lang="en-US" sz="1800" i="1">
                            <a:latin typeface="Cambria Math" panose="02040503050406030204" pitchFamily="18" charset="0"/>
                          </a:rPr>
                          <m:t>′</m:t>
                        </m:r>
                      </m:sup>
                    </m:sSubSup>
                    <m:r>
                      <a:rPr lang="en-US" sz="1800" i="1">
                        <a:latin typeface="Cambria Math" panose="02040503050406030204" pitchFamily="18" charset="0"/>
                      </a:rPr>
                      <m:t>|</m:t>
                    </m:r>
                    <m:sSup>
                      <m:sSupPr>
                        <m:ctrlPr>
                          <a:rPr lang="en-US" sz="1800" b="1" i="1">
                            <a:latin typeface="Cambria Math" panose="02040503050406030204" pitchFamily="18" charset="0"/>
                          </a:rPr>
                        </m:ctrlPr>
                      </m:sSupPr>
                      <m:e>
                        <m:r>
                          <a:rPr lang="en-US" sz="1800" b="1" i="1">
                            <a:latin typeface="Cambria Math" panose="02040503050406030204" pitchFamily="18" charset="0"/>
                          </a:rPr>
                          <m:t>𝒙</m:t>
                        </m:r>
                      </m:e>
                      <m:sup>
                        <m:r>
                          <a:rPr lang="en-US" sz="1800" b="1" i="1">
                            <a:latin typeface="Cambria Math" panose="02040503050406030204" pitchFamily="18" charset="0"/>
                          </a:rPr>
                          <m:t>′</m:t>
                        </m:r>
                      </m:sup>
                    </m:sSup>
                    <m:r>
                      <a:rPr lang="en-US" sz="1800" i="1">
                        <a:latin typeface="Cambria Math" panose="02040503050406030204" pitchFamily="18" charset="0"/>
                      </a:rPr>
                      <m:t>)</m:t>
                    </m:r>
                  </m:oMath>
                </a14:m>
                <a:r>
                  <a:rPr lang="en-US" sz="1800" dirty="0"/>
                  <a:t> are the posterior probabilities estimated by the forward-backward algorithm for HMM.</a:t>
                </a:r>
              </a:p>
              <a:p>
                <a:pPr lvl="1"/>
                <a:r>
                  <a:rPr lang="en-US" sz="1800" dirty="0"/>
                  <a:t>Methodology: Count the number of symbols given h </a:t>
                </a:r>
                <a:r>
                  <a:rPr lang="en-US" sz="1800" dirty="0">
                    <a:sym typeface="Wingdings" panose="05000000000000000000" pitchFamily="2" charset="2"/>
                  </a:rPr>
                  <a:t> define the joint kernel as the dot product between these features  estimate the conditional probabilities by an HMM  MCK1 is obtained by marginalizing this joint kernel.</a:t>
                </a:r>
                <a:endParaRPr lang="en-US" sz="1800" dirty="0"/>
              </a:p>
              <a:p>
                <a:pPr lvl="2"/>
                <a:endParaRPr lang="en-US" sz="1600" dirty="0"/>
              </a:p>
              <a:p>
                <a:pPr lvl="2"/>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600199"/>
                <a:ext cx="8915400" cy="5138058"/>
              </a:xfrm>
              <a:blipFill>
                <a:blip r:embed="rId2"/>
                <a:stretch>
                  <a:fillRect l="-547" t="-8897" r="-137" b="-237"/>
                </a:stretch>
              </a:blipFill>
            </p:spPr>
            <p:txBody>
              <a:bodyPr/>
              <a:lstStyle/>
              <a:p>
                <a:r>
                  <a:rPr lang="en-US">
                    <a:noFill/>
                  </a:rPr>
                  <a:t> </a:t>
                </a:r>
              </a:p>
            </p:txBody>
          </p:sp>
        </mc:Fallback>
      </mc:AlternateContent>
    </p:spTree>
    <p:extLst>
      <p:ext uri="{BB962C8B-B14F-4D97-AF65-F5344CB8AC3E}">
        <p14:creationId xmlns:p14="http://schemas.microsoft.com/office/powerpoint/2010/main" val="1211177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3857" y="285750"/>
            <a:ext cx="9490755" cy="1076325"/>
          </a:xfrm>
        </p:spPr>
        <p:txBody>
          <a:bodyPr>
            <a:normAutofit/>
          </a:bodyPr>
          <a:lstStyle/>
          <a:p>
            <a:r>
              <a:rPr lang="en-US" b="1" dirty="0"/>
              <a:t>MCK1 Exemplified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48200" y="1047751"/>
                <a:ext cx="3983851" cy="4016148"/>
              </a:xfrm>
            </p:spPr>
            <p:txBody>
              <a:bodyPr wrap="square">
                <a:noAutofit/>
              </a:bodyPr>
              <a:lstStyle/>
              <a:p>
                <a:pPr marL="0" indent="0" algn="ctr">
                  <a:buNone/>
                </a:pPr>
                <a:r>
                  <a:rPr lang="en-US" b="1" dirty="0"/>
                  <a:t>Two sample DNA sequences</a:t>
                </a:r>
              </a:p>
              <a:p>
                <a:pPr marL="0" indent="0" algn="ctr">
                  <a:buNone/>
                </a:pPr>
                <a:endParaRPr lang="en-US" b="0" i="1" dirty="0">
                  <a:latin typeface="Cambria Math" panose="02040503050406030204" pitchFamily="18" charset="0"/>
                </a:endParaRPr>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h</m:t>
                        </m:r>
                      </m:sub>
                    </m:sSub>
                    <m:r>
                      <a:rPr lang="en-US" b="0" i="1" smtClean="0">
                        <a:latin typeface="Cambria Math" panose="02040503050406030204" pitchFamily="18" charset="0"/>
                      </a:rPr>
                      <m:t>=2</m:t>
                    </m:r>
                  </m:oMath>
                </a14:m>
                <a:r>
                  <a:rPr lang="en-US" b="0" dirty="0"/>
                  <a:t> </a:t>
                </a:r>
                <a:r>
                  <a:rPr lang="en-US" sz="1600" b="0" dirty="0"/>
                  <a:t>{1,2}</a:t>
                </a:r>
                <a:br>
                  <a:rPr lang="en-US" b="0"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𝑥</m:t>
                        </m:r>
                      </m:sub>
                    </m:sSub>
                    <m:r>
                      <a:rPr lang="en-US" b="0" i="1" smtClean="0">
                        <a:latin typeface="Cambria Math" panose="02040503050406030204" pitchFamily="18" charset="0"/>
                      </a:rPr>
                      <m:t>=4∈</m:t>
                    </m:r>
                  </m:oMath>
                </a14:m>
                <a:r>
                  <a:rPr lang="en-US" sz="1600" b="0" dirty="0"/>
                  <a:t> {A,T,C,G}</a:t>
                </a: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h</m:t>
                          </m:r>
                        </m:sub>
                      </m:sSub>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m:t>
                          </m:r>
                        </m:e>
                      </m:d>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=7;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r>
                        <a:rPr lang="en-US" b="0" i="1" smtClean="0">
                          <a:latin typeface="Cambria Math" panose="02040503050406030204" pitchFamily="18" charset="0"/>
                        </a:rPr>
                        <m:t>=10</m:t>
                      </m:r>
                    </m:oMath>
                  </m:oMathPara>
                </a14:m>
                <a:endParaRPr lang="en-US" b="0" dirty="0"/>
              </a:p>
              <a:p>
                <a:pPr marL="0" indent="0" algn="ctr">
                  <a:buNone/>
                </a:pPr>
                <a:r>
                  <a:rPr lang="en-US" sz="1600" b="1" dirty="0">
                    <a:sym typeface="Wingdings" panose="05000000000000000000" pitchFamily="2" charset="2"/>
                  </a:rPr>
                  <a:t></a:t>
                </a:r>
                <a14:m>
                  <m:oMath xmlns:m="http://schemas.openxmlformats.org/officeDocument/2006/math">
                    <m:r>
                      <a:rPr lang="en-US" sz="1600" b="1" i="1" dirty="0" smtClean="0">
                        <a:latin typeface="Cambria Math" panose="02040503050406030204" pitchFamily="18" charset="0"/>
                      </a:rPr>
                      <m:t>𝒉</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b="1" dirty="0">
                    <a:sym typeface="Wingdings" panose="05000000000000000000" pitchFamily="2" charset="2"/>
                  </a:rPr>
                  <a:t></a:t>
                </a:r>
                <a:endParaRPr lang="en-US" sz="1600" b="1" dirty="0"/>
              </a:p>
              <a:p>
                <a:pPr marL="0" indent="0" algn="ctr">
                  <a:buNone/>
                </a:pPr>
                <a:endParaRPr lang="en-US" dirty="0"/>
              </a:p>
              <a:p>
                <a:pPr marL="0" indent="0" algn="ctr">
                  <a:buNone/>
                </a:pPr>
                <a:r>
                  <a:rPr lang="en-US" sz="1600" b="1" dirty="0">
                    <a:sym typeface="Wingdings" panose="05000000000000000000" pitchFamily="2" charset="2"/>
                  </a:rPr>
                  <a:t></a:t>
                </a:r>
                <a14:m>
                  <m:oMath xmlns:m="http://schemas.openxmlformats.org/officeDocument/2006/math">
                    <m:r>
                      <a:rPr lang="en-US" sz="1600" b="1" i="1" dirty="0">
                        <a:latin typeface="Cambria Math" panose="02040503050406030204" pitchFamily="18" charset="0"/>
                      </a:rPr>
                      <m:t>𝒉</m:t>
                    </m:r>
                    <m:r>
                      <a:rPr lang="en-US" sz="1600" b="1" i="1" dirty="0">
                        <a:latin typeface="Cambria Math" panose="02040503050406030204" pitchFamily="18" charset="0"/>
                      </a:rPr>
                      <m:t>=</m:t>
                    </m:r>
                    <m:r>
                      <a:rPr lang="en-US" sz="1600" b="1" i="1" dirty="0">
                        <a:latin typeface="Cambria Math" panose="02040503050406030204" pitchFamily="18" charset="0"/>
                      </a:rPr>
                      <m:t>𝟏𝟐</m:t>
                    </m:r>
                  </m:oMath>
                </a14:m>
                <a:r>
                  <a:rPr lang="en-US" sz="1600" b="1" dirty="0">
                    <a:sym typeface="Wingdings" panose="05000000000000000000" pitchFamily="2" charset="2"/>
                  </a:rPr>
                  <a:t></a:t>
                </a:r>
                <a:endParaRPr lang="en-US" sz="1600" b="1" dirty="0"/>
              </a:p>
              <a:p>
                <a:pPr marL="0" indent="0" algn="ct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48200" y="1047751"/>
                <a:ext cx="3983851" cy="4016148"/>
              </a:xfrm>
              <a:blipFill>
                <a:blip r:embed="rId2"/>
                <a:stretch>
                  <a:fillRect t="-910"/>
                </a:stretch>
              </a:blipFill>
            </p:spPr>
            <p:txBody>
              <a:bodyPr/>
              <a:lstStyle/>
              <a:p>
                <a:r>
                  <a:rPr lang="en-US">
                    <a:noFill/>
                  </a:rPr>
                  <a:t> </a:t>
                </a:r>
              </a:p>
            </p:txBody>
          </p:sp>
        </mc:Fallback>
      </mc:AlternateContent>
      <p:grpSp>
        <p:nvGrpSpPr>
          <p:cNvPr id="11" name="Group 10"/>
          <p:cNvGrpSpPr/>
          <p:nvPr/>
        </p:nvGrpSpPr>
        <p:grpSpPr>
          <a:xfrm>
            <a:off x="2434544" y="1402107"/>
            <a:ext cx="8432382" cy="5053122"/>
            <a:chOff x="2984788" y="2062202"/>
            <a:chExt cx="7823889" cy="3699477"/>
          </a:xfrm>
        </p:grpSpPr>
        <mc:AlternateContent xmlns:mc="http://schemas.openxmlformats.org/markup-compatibility/2006" xmlns:a14="http://schemas.microsoft.com/office/drawing/2010/main">
          <mc:Choice Requires="a14">
            <p:sp>
              <p:nvSpPr>
                <p:cNvPr id="6" name="Rounded Rectangle 5"/>
                <p:cNvSpPr>
                  <a:spLocks/>
                </p:cNvSpPr>
                <p:nvPr/>
              </p:nvSpPr>
              <p:spPr>
                <a:xfrm>
                  <a:off x="2989385" y="2077679"/>
                  <a:ext cx="2147552" cy="523529"/>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numCol="1" rtlCol="0" anchor="ctr">
                  <a:spAutoFit/>
                </a:bodyPr>
                <a:lstStyle/>
                <a:p>
                  <a:pPr lvl="0" algn="just"/>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𝑥</m:t>
                        </m:r>
                        <m:r>
                          <a:rPr lang="en-US" i="1" smtClean="0">
                            <a:solidFill>
                              <a:schemeClr val="tx1"/>
                            </a:solidFill>
                            <a:latin typeface="Cambria Math" panose="02040503050406030204" pitchFamily="18" charset="0"/>
                          </a:rPr>
                          <m:t>=</m:t>
                        </m:r>
                        <m:r>
                          <a:rPr lang="en-US" b="0" i="1" smtClean="0">
                            <a:solidFill>
                              <a:srgbClr val="FFC000"/>
                            </a:solidFill>
                            <a:latin typeface="Cambria Math" panose="02040503050406030204" pitchFamily="18" charset="0"/>
                          </a:rPr>
                          <m:t>𝐴𝐴</m:t>
                        </m:r>
                        <m:r>
                          <a:rPr lang="en-US" b="0" i="1" smtClean="0">
                            <a:solidFill>
                              <a:srgbClr val="FF0000"/>
                            </a:solidFill>
                            <a:latin typeface="Cambria Math" panose="02040503050406030204" pitchFamily="18" charset="0"/>
                          </a:rPr>
                          <m:t>𝑇</m:t>
                        </m:r>
                        <m:r>
                          <a:rPr lang="en-US" b="0" i="1" smtClean="0">
                            <a:solidFill>
                              <a:srgbClr val="FFFF00"/>
                            </a:solidFill>
                            <a:latin typeface="Cambria Math" panose="02040503050406030204" pitchFamily="18" charset="0"/>
                          </a:rPr>
                          <m:t>𝐶𝐶</m:t>
                        </m:r>
                        <m:r>
                          <a:rPr lang="en-US" b="0" i="1" smtClean="0">
                            <a:solidFill>
                              <a:srgbClr val="FFC000"/>
                            </a:solidFill>
                            <a:latin typeface="Cambria Math" panose="02040503050406030204" pitchFamily="18" charset="0"/>
                          </a:rPr>
                          <m:t>𝐴</m:t>
                        </m:r>
                        <m:r>
                          <a:rPr lang="en-US" b="0" i="1" smtClean="0">
                            <a:solidFill>
                              <a:srgbClr val="FF0000"/>
                            </a:solidFill>
                            <a:latin typeface="Cambria Math" panose="02040503050406030204" pitchFamily="18" charset="0"/>
                          </a:rPr>
                          <m:t>𝑇</m:t>
                        </m:r>
                      </m:oMath>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=1121122</m:t>
                        </m:r>
                      </m:oMath>
                    </m:oMathPara>
                  </a14:m>
                  <a:endParaRPr lang="en-US" dirty="0"/>
                </a:p>
              </p:txBody>
            </p:sp>
          </mc:Choice>
          <mc:Fallback xmlns="">
            <p:sp>
              <p:nvSpPr>
                <p:cNvPr id="6" name="Rounded Rectangle 5"/>
                <p:cNvSpPr>
                  <a:spLocks noRot="1" noChangeAspect="1" noMove="1" noResize="1" noEditPoints="1" noAdjustHandles="1" noChangeArrowheads="1" noChangeShapeType="1" noTextEdit="1"/>
                </p:cNvSpPr>
                <p:nvPr/>
              </p:nvSpPr>
              <p:spPr>
                <a:xfrm>
                  <a:off x="2989385" y="2077679"/>
                  <a:ext cx="2147552" cy="523529"/>
                </a:xfrm>
                <a:prstGeom prst="roundRect">
                  <a:avLst/>
                </a:prstGeom>
                <a:blipFill>
                  <a:blip r:embed="rId3"/>
                  <a:stretch>
                    <a:fillRect/>
                  </a:stretch>
                </a:blipFill>
                <a:effectLst>
                  <a:glow rad="1270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a:spLocks/>
                </p:cNvSpPr>
                <p:nvPr/>
              </p:nvSpPr>
              <p:spPr>
                <a:xfrm>
                  <a:off x="8662185" y="2062202"/>
                  <a:ext cx="2146492" cy="557184"/>
                </a:xfrm>
                <a:prstGeom prst="roundRect">
                  <a:avLst/>
                </a:prstGeom>
                <a:effectLst>
                  <a:glow rad="1016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spAutoFit/>
                </a:bodyPr>
                <a:lstStyle/>
                <a:p>
                  <a:pPr lvl="0" algn="just" defTabSz="11557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m:t>
                        </m:r>
                        <m:r>
                          <a:rPr lang="en-US" i="1" smtClean="0">
                            <a:solidFill>
                              <a:srgbClr val="FFC000"/>
                            </a:solidFill>
                            <a:latin typeface="Cambria Math" panose="02040503050406030204" pitchFamily="18" charset="0"/>
                          </a:rPr>
                          <m:t>𝐴</m:t>
                        </m:r>
                        <m:r>
                          <a:rPr lang="en-US" i="1" smtClean="0">
                            <a:solidFill>
                              <a:srgbClr val="FF0000"/>
                            </a:solidFill>
                            <a:latin typeface="Cambria Math" panose="02040503050406030204" pitchFamily="18" charset="0"/>
                          </a:rPr>
                          <m:t>𝑇</m:t>
                        </m:r>
                        <m:r>
                          <a:rPr lang="en-US" i="1" smtClean="0">
                            <a:solidFill>
                              <a:srgbClr val="FFC000"/>
                            </a:solidFill>
                            <a:latin typeface="Cambria Math" panose="02040503050406030204" pitchFamily="18" charset="0"/>
                          </a:rPr>
                          <m:t>𝐴</m:t>
                        </m:r>
                        <m:r>
                          <a:rPr lang="en-US" i="1" smtClean="0">
                            <a:solidFill>
                              <a:srgbClr val="FFFF00"/>
                            </a:solidFill>
                            <a:latin typeface="Cambria Math" panose="02040503050406030204" pitchFamily="18" charset="0"/>
                          </a:rPr>
                          <m:t>𝐶𝐶</m:t>
                        </m:r>
                        <m:r>
                          <a:rPr lang="en-US" i="1" smtClean="0">
                            <a:solidFill>
                              <a:srgbClr val="66FF66"/>
                            </a:solidFill>
                            <a:latin typeface="Cambria Math" panose="02040503050406030204" pitchFamily="18" charset="0"/>
                          </a:rPr>
                          <m:t>𝐺</m:t>
                        </m:r>
                        <m:r>
                          <a:rPr lang="en-US" i="1" smtClean="0">
                            <a:solidFill>
                              <a:srgbClr val="FFC000"/>
                            </a:solidFill>
                            <a:latin typeface="Cambria Math" panose="02040503050406030204" pitchFamily="18" charset="0"/>
                          </a:rPr>
                          <m:t>𝐴</m:t>
                        </m:r>
                        <m:r>
                          <a:rPr lang="en-US" i="1" smtClean="0">
                            <a:solidFill>
                              <a:srgbClr val="FF0000"/>
                            </a:solidFill>
                            <a:latin typeface="Cambria Math" panose="02040503050406030204" pitchFamily="18" charset="0"/>
                          </a:rPr>
                          <m:t>𝑇𝑇</m:t>
                        </m:r>
                        <m:r>
                          <a:rPr lang="en-US" i="1" smtClean="0">
                            <a:solidFill>
                              <a:srgbClr val="FFC000"/>
                            </a:solidFill>
                            <a:latin typeface="Cambria Math" panose="02040503050406030204" pitchFamily="18" charset="0"/>
                          </a:rPr>
                          <m:t>𝐴</m:t>
                        </m:r>
                      </m:oMath>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h</m:t>
                            </m:r>
                          </m:e>
                          <m:sup>
                            <m:r>
                              <a:rPr lang="en-US" b="0" i="1" smtClean="0">
                                <a:solidFill>
                                  <a:schemeClr val="tx1"/>
                                </a:solidFill>
                                <a:latin typeface="Cambria Math" panose="02040503050406030204" pitchFamily="18" charset="0"/>
                              </a:rPr>
                              <m:t>′</m:t>
                            </m:r>
                          </m:sup>
                        </m:sSup>
                        <m:r>
                          <a:rPr lang="en-US" b="0" i="1" smtClean="0">
                            <a:solidFill>
                              <a:schemeClr val="tx1"/>
                            </a:solidFill>
                            <a:latin typeface="Cambria Math" panose="02040503050406030204" pitchFamily="18" charset="0"/>
                          </a:rPr>
                          <m:t>=1121112211</m:t>
                        </m:r>
                      </m:oMath>
                    </m:oMathPara>
                  </a14:m>
                  <a:endParaRPr lang="en-US" dirty="0"/>
                </a:p>
              </p:txBody>
            </p:sp>
          </mc:Choice>
          <mc:Fallback xmlns="">
            <p:sp>
              <p:nvSpPr>
                <p:cNvPr id="7" name="Rounded Rectangle 6"/>
                <p:cNvSpPr>
                  <a:spLocks noRot="1" noChangeAspect="1" noMove="1" noResize="1" noEditPoints="1" noAdjustHandles="1" noChangeArrowheads="1" noChangeShapeType="1" noTextEdit="1"/>
                </p:cNvSpPr>
                <p:nvPr/>
              </p:nvSpPr>
              <p:spPr>
                <a:xfrm>
                  <a:off x="8662185" y="2062202"/>
                  <a:ext cx="2146492" cy="557184"/>
                </a:xfrm>
                <a:prstGeom prst="roundRect">
                  <a:avLst/>
                </a:prstGeom>
                <a:blipFill>
                  <a:blip r:embed="rId4"/>
                  <a:stretch>
                    <a:fillRect/>
                  </a:stretch>
                </a:blipFill>
                <a:effectLst>
                  <a:glow rad="1016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p:cNvSpPr>
                  <a:spLocks/>
                </p:cNvSpPr>
                <p:nvPr/>
              </p:nvSpPr>
              <p:spPr>
                <a:xfrm>
                  <a:off x="2984788" y="2780845"/>
                  <a:ext cx="2638572" cy="723004"/>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numCol="1" rtlCol="0" anchor="ctr">
                  <a:spAutoFit/>
                </a:bodyPr>
                <a:lstStyle/>
                <a:p>
                  <a:pPr lvl="0" algn="ctr" defTabSz="711200">
                    <a:lnSpc>
                      <a:spcPct val="90000"/>
                    </a:lnSpc>
                    <a:spcBef>
                      <a:spcPct val="0"/>
                    </a:spcBef>
                    <a:spcAft>
                      <a:spcPct val="35000"/>
                    </a:spcAft>
                  </a:pPr>
                  <a14:m>
                    <m:oMath xmlns:m="http://schemas.openxmlformats.org/officeDocument/2006/math">
                      <m:sSub>
                        <m:sSubPr>
                          <m:ctrlPr>
                            <a:rPr lang="en-US" sz="1700" i="1" smtClean="0">
                              <a:solidFill>
                                <a:srgbClr val="FFC000"/>
                              </a:solidFill>
                              <a:latin typeface="Cambria Math" panose="02040503050406030204" pitchFamily="18" charset="0"/>
                            </a:rPr>
                          </m:ctrlPr>
                        </m:sSubPr>
                        <m:e>
                          <m:r>
                            <a:rPr lang="en-US" sz="1700" i="1">
                              <a:solidFill>
                                <a:srgbClr val="FFC000"/>
                              </a:solidFill>
                              <a:latin typeface="Cambria Math" panose="02040503050406030204" pitchFamily="18" charset="0"/>
                            </a:rPr>
                            <m:t>𝑐</m:t>
                          </m:r>
                        </m:e>
                        <m:sub>
                          <m:r>
                            <a:rPr lang="en-US" sz="1700" b="0" i="1" smtClean="0">
                              <a:solidFill>
                                <a:srgbClr val="FFC000"/>
                              </a:solidFill>
                              <a:latin typeface="Cambria Math" panose="02040503050406030204" pitchFamily="18" charset="0"/>
                            </a:rPr>
                            <m:t>𝐴</m:t>
                          </m:r>
                          <m:r>
                            <a:rPr lang="en-US" sz="1700" b="0" i="1" smtClean="0">
                              <a:solidFill>
                                <a:srgbClr val="FFC000"/>
                              </a:solidFill>
                              <a:latin typeface="Cambria Math" panose="02040503050406030204" pitchFamily="18" charset="0"/>
                            </a:rPr>
                            <m:t>,1</m:t>
                          </m:r>
                        </m:sub>
                      </m:sSub>
                      <m:d>
                        <m:dPr>
                          <m:ctrlPr>
                            <a:rPr lang="en-US" sz="1700" i="1">
                              <a:solidFill>
                                <a:srgbClr val="FFC000"/>
                              </a:solidFill>
                              <a:latin typeface="Cambria Math" panose="02040503050406030204" pitchFamily="18" charset="0"/>
                            </a:rPr>
                          </m:ctrlPr>
                        </m:dPr>
                        <m:e>
                          <m:r>
                            <a:rPr lang="en-US" sz="1700" i="1">
                              <a:solidFill>
                                <a:srgbClr val="FFC000"/>
                              </a:solidFill>
                              <a:latin typeface="Cambria Math" panose="02040503050406030204" pitchFamily="18" charset="0"/>
                            </a:rPr>
                            <m:t>𝑥</m:t>
                          </m:r>
                        </m:e>
                      </m:d>
                      <m:r>
                        <a:rPr lang="en-US" sz="1700" i="1">
                          <a:solidFill>
                            <a:srgbClr val="FFC000"/>
                          </a:solidFill>
                          <a:latin typeface="Cambria Math" panose="02040503050406030204" pitchFamily="18" charset="0"/>
                        </a:rPr>
                        <m:t>=</m:t>
                      </m:r>
                      <m:f>
                        <m:fPr>
                          <m:ctrlPr>
                            <a:rPr lang="en-US" sz="1700" i="1">
                              <a:solidFill>
                                <a:srgbClr val="FFC000"/>
                              </a:solidFill>
                              <a:latin typeface="Cambria Math" panose="02040503050406030204" pitchFamily="18" charset="0"/>
                            </a:rPr>
                          </m:ctrlPr>
                        </m:fPr>
                        <m:num>
                          <m:r>
                            <a:rPr lang="en-US" sz="1700" b="0" i="1" smtClean="0">
                              <a:solidFill>
                                <a:srgbClr val="FFC000"/>
                              </a:solidFill>
                              <a:latin typeface="Cambria Math" panose="02040503050406030204" pitchFamily="18" charset="0"/>
                            </a:rPr>
                            <m:t>2</m:t>
                          </m:r>
                        </m:num>
                        <m:den>
                          <m:r>
                            <a:rPr lang="en-US" sz="1700" i="1">
                              <a:solidFill>
                                <a:srgbClr val="FFC000"/>
                              </a:solidFill>
                              <a:latin typeface="Cambria Math" panose="02040503050406030204" pitchFamily="18" charset="0"/>
                            </a:rPr>
                            <m:t>7</m:t>
                          </m:r>
                        </m:den>
                      </m:f>
                    </m:oMath>
                  </a14:m>
                  <a:r>
                    <a:rPr lang="en-US" sz="1700" dirty="0"/>
                    <a:t>, </a:t>
                  </a:r>
                  <a14:m>
                    <m:oMath xmlns:m="http://schemas.openxmlformats.org/officeDocument/2006/math">
                      <m:sSub>
                        <m:sSubPr>
                          <m:ctrlPr>
                            <a:rPr lang="en-US" sz="1700" i="1" dirty="0" smtClean="0">
                              <a:solidFill>
                                <a:srgbClr val="FF0000"/>
                              </a:solidFill>
                              <a:latin typeface="Cambria Math" panose="02040503050406030204" pitchFamily="18" charset="0"/>
                            </a:rPr>
                          </m:ctrlPr>
                        </m:sSubPr>
                        <m:e>
                          <m:r>
                            <a:rPr lang="en-US" sz="1700" i="1" dirty="0">
                              <a:solidFill>
                                <a:srgbClr val="FF0000"/>
                              </a:solidFill>
                              <a:latin typeface="Cambria Math" panose="02040503050406030204" pitchFamily="18" charset="0"/>
                            </a:rPr>
                            <m:t>𝑐</m:t>
                          </m:r>
                        </m:e>
                        <m:sub>
                          <m:r>
                            <a:rPr lang="en-US" sz="1700" b="0" i="1" dirty="0" smtClean="0">
                              <a:solidFill>
                                <a:srgbClr val="FF0000"/>
                              </a:solidFill>
                              <a:latin typeface="Cambria Math" panose="02040503050406030204" pitchFamily="18" charset="0"/>
                            </a:rPr>
                            <m:t>𝑇</m:t>
                          </m:r>
                          <m:r>
                            <a:rPr lang="en-US" sz="1700" b="0" i="1" dirty="0" smtClean="0">
                              <a:solidFill>
                                <a:srgbClr val="FF0000"/>
                              </a:solidFill>
                              <a:latin typeface="Cambria Math" panose="02040503050406030204" pitchFamily="18" charset="0"/>
                            </a:rPr>
                            <m:t>,1</m:t>
                          </m:r>
                        </m:sub>
                      </m:sSub>
                      <m:d>
                        <m:dPr>
                          <m:ctrlPr>
                            <a:rPr lang="en-US" sz="1700" i="1" dirty="0">
                              <a:solidFill>
                                <a:srgbClr val="FF0000"/>
                              </a:solidFill>
                              <a:latin typeface="Cambria Math" panose="02040503050406030204" pitchFamily="18" charset="0"/>
                            </a:rPr>
                          </m:ctrlPr>
                        </m:dPr>
                        <m:e>
                          <m:r>
                            <a:rPr lang="en-US" sz="1700" i="1" dirty="0">
                              <a:solidFill>
                                <a:srgbClr val="FF0000"/>
                              </a:solidFill>
                              <a:latin typeface="Cambria Math" panose="02040503050406030204" pitchFamily="18" charset="0"/>
                            </a:rPr>
                            <m:t>𝑥</m:t>
                          </m:r>
                        </m:e>
                      </m:d>
                      <m:r>
                        <a:rPr lang="en-US" sz="1700" i="1" dirty="0">
                          <a:solidFill>
                            <a:srgbClr val="FF0000"/>
                          </a:solidFill>
                          <a:latin typeface="Cambria Math" panose="02040503050406030204" pitchFamily="18" charset="0"/>
                        </a:rPr>
                        <m:t>=</m:t>
                      </m:r>
                      <m:r>
                        <a:rPr lang="en-US" sz="1700" b="0" i="1" dirty="0" smtClean="0">
                          <a:solidFill>
                            <a:srgbClr val="FF0000"/>
                          </a:solidFill>
                          <a:latin typeface="Cambria Math" panose="02040503050406030204" pitchFamily="18" charset="0"/>
                        </a:rPr>
                        <m:t>0</m:t>
                      </m:r>
                    </m:oMath>
                  </a14:m>
                  <a:r>
                    <a:rPr lang="en-US" sz="1700" dirty="0"/>
                    <a:t>,</a:t>
                  </a:r>
                </a:p>
                <a:p>
                  <a:pPr lvl="0" algn="ctr" defTabSz="711200">
                    <a:lnSpc>
                      <a:spcPct val="90000"/>
                    </a:lnSpc>
                    <a:spcBef>
                      <a:spcPct val="0"/>
                    </a:spcBef>
                    <a:spcAft>
                      <a:spcPct val="35000"/>
                    </a:spcAft>
                  </a:pPr>
                  <a14:m>
                    <m:oMath xmlns:m="http://schemas.openxmlformats.org/officeDocument/2006/math">
                      <m:sSub>
                        <m:sSubPr>
                          <m:ctrlPr>
                            <a:rPr lang="en-US" sz="1700" i="1" dirty="0" smtClean="0">
                              <a:solidFill>
                                <a:srgbClr val="FFFF00"/>
                              </a:solidFill>
                              <a:latin typeface="Cambria Math" panose="02040503050406030204" pitchFamily="18" charset="0"/>
                            </a:rPr>
                          </m:ctrlPr>
                        </m:sSubPr>
                        <m:e>
                          <m:r>
                            <a:rPr lang="en-US" sz="1700" i="1" dirty="0">
                              <a:solidFill>
                                <a:srgbClr val="FFFF00"/>
                              </a:solidFill>
                              <a:latin typeface="Cambria Math" panose="02040503050406030204" pitchFamily="18" charset="0"/>
                            </a:rPr>
                            <m:t>𝑐</m:t>
                          </m:r>
                        </m:e>
                        <m:sub>
                          <m:r>
                            <a:rPr lang="en-US" sz="1700" b="0" i="1" dirty="0" smtClean="0">
                              <a:solidFill>
                                <a:srgbClr val="FFFF00"/>
                              </a:solidFill>
                              <a:latin typeface="Cambria Math" panose="02040503050406030204" pitchFamily="18" charset="0"/>
                            </a:rPr>
                            <m:t>𝐶</m:t>
                          </m:r>
                          <m:r>
                            <a:rPr lang="en-US" sz="1700" b="0" i="1" dirty="0" smtClean="0">
                              <a:solidFill>
                                <a:srgbClr val="FFFF00"/>
                              </a:solidFill>
                              <a:latin typeface="Cambria Math" panose="02040503050406030204" pitchFamily="18" charset="0"/>
                            </a:rPr>
                            <m:t>,1</m:t>
                          </m:r>
                        </m:sub>
                      </m:sSub>
                      <m:d>
                        <m:dPr>
                          <m:ctrlPr>
                            <a:rPr lang="en-US" sz="1700" i="1" dirty="0">
                              <a:solidFill>
                                <a:srgbClr val="FFFF00"/>
                              </a:solidFill>
                              <a:latin typeface="Cambria Math" panose="02040503050406030204" pitchFamily="18" charset="0"/>
                            </a:rPr>
                          </m:ctrlPr>
                        </m:dPr>
                        <m:e>
                          <m:r>
                            <a:rPr lang="en-US" sz="1700" i="1" dirty="0">
                              <a:solidFill>
                                <a:srgbClr val="FFFF00"/>
                              </a:solidFill>
                              <a:latin typeface="Cambria Math" panose="02040503050406030204" pitchFamily="18" charset="0"/>
                            </a:rPr>
                            <m:t>𝑥</m:t>
                          </m:r>
                        </m:e>
                      </m:d>
                      <m:r>
                        <a:rPr lang="en-US" sz="1700" i="1" dirty="0">
                          <a:solidFill>
                            <a:srgbClr val="FFFF00"/>
                          </a:solidFill>
                          <a:latin typeface="Cambria Math" panose="02040503050406030204" pitchFamily="18" charset="0"/>
                        </a:rPr>
                        <m:t>=</m:t>
                      </m:r>
                      <m:f>
                        <m:fPr>
                          <m:ctrlPr>
                            <a:rPr lang="en-US" sz="1700" i="1" dirty="0">
                              <a:solidFill>
                                <a:srgbClr val="FFFF00"/>
                              </a:solidFill>
                              <a:latin typeface="Cambria Math" panose="02040503050406030204" pitchFamily="18" charset="0"/>
                            </a:rPr>
                          </m:ctrlPr>
                        </m:fPr>
                        <m:num>
                          <m:r>
                            <a:rPr lang="en-US" sz="1700" i="1" dirty="0">
                              <a:solidFill>
                                <a:srgbClr val="FFFF00"/>
                              </a:solidFill>
                              <a:latin typeface="Cambria Math" panose="02040503050406030204" pitchFamily="18" charset="0"/>
                            </a:rPr>
                            <m:t>2</m:t>
                          </m:r>
                        </m:num>
                        <m:den>
                          <m:r>
                            <a:rPr lang="en-US" sz="1700" i="1" dirty="0">
                              <a:solidFill>
                                <a:srgbClr val="FFFF00"/>
                              </a:solidFill>
                              <a:latin typeface="Cambria Math" panose="02040503050406030204" pitchFamily="18" charset="0"/>
                            </a:rPr>
                            <m:t>7</m:t>
                          </m:r>
                        </m:den>
                      </m:f>
                    </m:oMath>
                  </a14:m>
                  <a:r>
                    <a:rPr lang="en-US" sz="1700" dirty="0"/>
                    <a:t>, </a:t>
                  </a:r>
                  <a14:m>
                    <m:oMath xmlns:m="http://schemas.openxmlformats.org/officeDocument/2006/math">
                      <m:sSub>
                        <m:sSubPr>
                          <m:ctrlPr>
                            <a:rPr lang="en-US" sz="1700" i="1" dirty="0" smtClean="0">
                              <a:solidFill>
                                <a:srgbClr val="66FF66"/>
                              </a:solidFill>
                              <a:latin typeface="Cambria Math" panose="02040503050406030204" pitchFamily="18" charset="0"/>
                            </a:rPr>
                          </m:ctrlPr>
                        </m:sSubPr>
                        <m:e>
                          <m:r>
                            <a:rPr lang="en-US" sz="1700" i="1" dirty="0">
                              <a:solidFill>
                                <a:srgbClr val="66FF66"/>
                              </a:solidFill>
                              <a:latin typeface="Cambria Math" panose="02040503050406030204" pitchFamily="18" charset="0"/>
                            </a:rPr>
                            <m:t>𝑐</m:t>
                          </m:r>
                        </m:e>
                        <m:sub>
                          <m:r>
                            <a:rPr lang="en-US" sz="1700" b="0" i="1" dirty="0" smtClean="0">
                              <a:solidFill>
                                <a:srgbClr val="66FF66"/>
                              </a:solidFill>
                              <a:latin typeface="Cambria Math" panose="02040503050406030204" pitchFamily="18" charset="0"/>
                            </a:rPr>
                            <m:t>𝐺</m:t>
                          </m:r>
                          <m:r>
                            <a:rPr lang="en-US" sz="1700" b="0" i="1" dirty="0" smtClean="0">
                              <a:solidFill>
                                <a:srgbClr val="66FF66"/>
                              </a:solidFill>
                              <a:latin typeface="Cambria Math" panose="02040503050406030204" pitchFamily="18" charset="0"/>
                            </a:rPr>
                            <m:t>,1</m:t>
                          </m:r>
                        </m:sub>
                      </m:sSub>
                      <m:d>
                        <m:dPr>
                          <m:ctrlPr>
                            <a:rPr lang="en-US" sz="1700" i="1" dirty="0">
                              <a:solidFill>
                                <a:srgbClr val="66FF66"/>
                              </a:solidFill>
                              <a:latin typeface="Cambria Math" panose="02040503050406030204" pitchFamily="18" charset="0"/>
                            </a:rPr>
                          </m:ctrlPr>
                        </m:dPr>
                        <m:e>
                          <m:r>
                            <a:rPr lang="en-US" sz="1700" i="1" dirty="0">
                              <a:solidFill>
                                <a:srgbClr val="66FF66"/>
                              </a:solidFill>
                              <a:latin typeface="Cambria Math" panose="02040503050406030204" pitchFamily="18" charset="0"/>
                            </a:rPr>
                            <m:t>𝑥</m:t>
                          </m:r>
                        </m:e>
                      </m:d>
                      <m:r>
                        <a:rPr lang="en-US" sz="1700" i="1" dirty="0">
                          <a:solidFill>
                            <a:srgbClr val="66FF66"/>
                          </a:solidFill>
                          <a:latin typeface="Cambria Math" panose="02040503050406030204" pitchFamily="18" charset="0"/>
                        </a:rPr>
                        <m:t>=</m:t>
                      </m:r>
                      <m:r>
                        <a:rPr lang="en-US" sz="1700" b="0" i="1" dirty="0" smtClean="0">
                          <a:solidFill>
                            <a:srgbClr val="66FF66"/>
                          </a:solidFill>
                          <a:latin typeface="Cambria Math" panose="02040503050406030204" pitchFamily="18" charset="0"/>
                        </a:rPr>
                        <m:t>0</m:t>
                      </m:r>
                    </m:oMath>
                  </a14:m>
                  <a:endParaRPr lang="en-US" sz="1700" dirty="0"/>
                </a:p>
              </p:txBody>
            </p:sp>
          </mc:Choice>
          <mc:Fallback xmlns="">
            <p:sp>
              <p:nvSpPr>
                <p:cNvPr id="8" name="Rounded Rectangle 7"/>
                <p:cNvSpPr>
                  <a:spLocks noRot="1" noChangeAspect="1" noMove="1" noResize="1" noEditPoints="1" noAdjustHandles="1" noChangeArrowheads="1" noChangeShapeType="1" noTextEdit="1"/>
                </p:cNvSpPr>
                <p:nvPr/>
              </p:nvSpPr>
              <p:spPr>
                <a:xfrm>
                  <a:off x="2984788" y="2780845"/>
                  <a:ext cx="2638572" cy="723004"/>
                </a:xfrm>
                <a:prstGeom prst="roundRect">
                  <a:avLst/>
                </a:prstGeom>
                <a:blipFill>
                  <a:blip r:embed="rId5"/>
                  <a:stretch>
                    <a:fillRect/>
                  </a:stretch>
                </a:blipFill>
                <a:effectLst>
                  <a:glow rad="1270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p:cNvSpPr>
                  <a:spLocks/>
                </p:cNvSpPr>
                <p:nvPr/>
              </p:nvSpPr>
              <p:spPr>
                <a:xfrm>
                  <a:off x="8174701" y="2780845"/>
                  <a:ext cx="2633975" cy="721930"/>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wrap="none" numCol="1" rtlCol="0" anchor="ctr">
                  <a:spAutoFit/>
                </a:bodyPr>
                <a:lstStyle/>
                <a:p>
                  <a:pPr lvl="0" algn="ctr" defTabSz="711200">
                    <a:lnSpc>
                      <a:spcPct val="90000"/>
                    </a:lnSpc>
                    <a:spcBef>
                      <a:spcPct val="0"/>
                    </a:spcBef>
                    <a:spcAft>
                      <a:spcPct val="35000"/>
                    </a:spcAft>
                  </a:pPr>
                  <a14:m>
                    <m:oMath xmlns:m="http://schemas.openxmlformats.org/officeDocument/2006/math">
                      <m:sSub>
                        <m:sSubPr>
                          <m:ctrlPr>
                            <a:rPr lang="en-US" sz="1700" i="1" smtClean="0">
                              <a:solidFill>
                                <a:srgbClr val="FFC000"/>
                              </a:solidFill>
                              <a:latin typeface="Cambria Math" panose="02040503050406030204" pitchFamily="18" charset="0"/>
                            </a:rPr>
                          </m:ctrlPr>
                        </m:sSubPr>
                        <m:e>
                          <m:r>
                            <a:rPr lang="en-US" sz="1700" i="1">
                              <a:solidFill>
                                <a:srgbClr val="FFC000"/>
                              </a:solidFill>
                              <a:latin typeface="Cambria Math" panose="02040503050406030204" pitchFamily="18" charset="0"/>
                            </a:rPr>
                            <m:t>𝑐</m:t>
                          </m:r>
                        </m:e>
                        <m:sub>
                          <m:r>
                            <a:rPr lang="en-US" sz="1700" b="0" i="1" smtClean="0">
                              <a:solidFill>
                                <a:srgbClr val="FFC000"/>
                              </a:solidFill>
                              <a:latin typeface="Cambria Math" panose="02040503050406030204" pitchFamily="18" charset="0"/>
                            </a:rPr>
                            <m:t>𝐴</m:t>
                          </m:r>
                          <m:r>
                            <a:rPr lang="en-US" sz="1700" b="0" i="1" smtClean="0">
                              <a:solidFill>
                                <a:srgbClr val="FFC000"/>
                              </a:solidFill>
                              <a:latin typeface="Cambria Math" panose="02040503050406030204" pitchFamily="18" charset="0"/>
                            </a:rPr>
                            <m:t>,1</m:t>
                          </m:r>
                        </m:sub>
                      </m:sSub>
                      <m:d>
                        <m:dPr>
                          <m:ctrlPr>
                            <a:rPr lang="en-US" sz="1700" i="1">
                              <a:solidFill>
                                <a:srgbClr val="FFC000"/>
                              </a:solidFill>
                              <a:latin typeface="Cambria Math" panose="02040503050406030204" pitchFamily="18" charset="0"/>
                            </a:rPr>
                          </m:ctrlPr>
                        </m:dPr>
                        <m:e>
                          <m:r>
                            <a:rPr lang="en-US" sz="1700" i="1">
                              <a:solidFill>
                                <a:srgbClr val="FFC000"/>
                              </a:solidFill>
                              <a:latin typeface="Cambria Math" panose="02040503050406030204" pitchFamily="18" charset="0"/>
                            </a:rPr>
                            <m:t>𝑥</m:t>
                          </m:r>
                          <m:r>
                            <a:rPr lang="en-US" sz="1700" i="1">
                              <a:solidFill>
                                <a:srgbClr val="FFC000"/>
                              </a:solidFill>
                              <a:latin typeface="Cambria Math" panose="02040503050406030204" pitchFamily="18" charset="0"/>
                            </a:rPr>
                            <m:t>′</m:t>
                          </m:r>
                        </m:e>
                      </m:d>
                      <m:r>
                        <a:rPr lang="en-US" sz="1700" i="1">
                          <a:solidFill>
                            <a:srgbClr val="FFC000"/>
                          </a:solidFill>
                          <a:latin typeface="Cambria Math" panose="02040503050406030204" pitchFamily="18" charset="0"/>
                        </a:rPr>
                        <m:t>=</m:t>
                      </m:r>
                      <m:f>
                        <m:fPr>
                          <m:ctrlPr>
                            <a:rPr lang="en-US" sz="1700" i="1">
                              <a:solidFill>
                                <a:srgbClr val="FFC000"/>
                              </a:solidFill>
                              <a:latin typeface="Cambria Math" panose="02040503050406030204" pitchFamily="18" charset="0"/>
                            </a:rPr>
                          </m:ctrlPr>
                        </m:fPr>
                        <m:num>
                          <m:r>
                            <a:rPr lang="en-US" sz="1700" b="0" i="1" smtClean="0">
                              <a:solidFill>
                                <a:srgbClr val="FFC000"/>
                              </a:solidFill>
                              <a:latin typeface="Cambria Math" panose="02040503050406030204" pitchFamily="18" charset="0"/>
                            </a:rPr>
                            <m:t>2</m:t>
                          </m:r>
                        </m:num>
                        <m:den>
                          <m:r>
                            <a:rPr lang="en-US" sz="1700" i="1">
                              <a:solidFill>
                                <a:srgbClr val="FFC000"/>
                              </a:solidFill>
                              <a:latin typeface="Cambria Math" panose="02040503050406030204" pitchFamily="18" charset="0"/>
                            </a:rPr>
                            <m:t>10</m:t>
                          </m:r>
                        </m:den>
                      </m:f>
                    </m:oMath>
                  </a14:m>
                  <a:r>
                    <a:rPr lang="en-US" sz="1700" dirty="0"/>
                    <a:t>, </a:t>
                  </a:r>
                  <a14:m>
                    <m:oMath xmlns:m="http://schemas.openxmlformats.org/officeDocument/2006/math">
                      <m:sSub>
                        <m:sSubPr>
                          <m:ctrlPr>
                            <a:rPr lang="en-US" sz="1700" i="1" dirty="0" smtClean="0">
                              <a:solidFill>
                                <a:srgbClr val="FF0000"/>
                              </a:solidFill>
                              <a:latin typeface="Cambria Math" panose="02040503050406030204" pitchFamily="18" charset="0"/>
                            </a:rPr>
                          </m:ctrlPr>
                        </m:sSubPr>
                        <m:e>
                          <m:r>
                            <a:rPr lang="en-US" sz="1700" i="1" dirty="0">
                              <a:solidFill>
                                <a:srgbClr val="FF0000"/>
                              </a:solidFill>
                              <a:latin typeface="Cambria Math" panose="02040503050406030204" pitchFamily="18" charset="0"/>
                            </a:rPr>
                            <m:t>𝑐</m:t>
                          </m:r>
                        </m:e>
                        <m:sub>
                          <m:r>
                            <a:rPr lang="en-US" sz="1700" b="0" i="1" dirty="0" smtClean="0">
                              <a:solidFill>
                                <a:srgbClr val="FF0000"/>
                              </a:solidFill>
                              <a:latin typeface="Cambria Math" panose="02040503050406030204" pitchFamily="18" charset="0"/>
                            </a:rPr>
                            <m:t>𝑇</m:t>
                          </m:r>
                          <m:r>
                            <a:rPr lang="en-US" sz="1700" b="0" i="1" dirty="0" smtClean="0">
                              <a:solidFill>
                                <a:srgbClr val="FF0000"/>
                              </a:solidFill>
                              <a:latin typeface="Cambria Math" panose="02040503050406030204" pitchFamily="18" charset="0"/>
                            </a:rPr>
                            <m:t>,1</m:t>
                          </m:r>
                        </m:sub>
                      </m:sSub>
                      <m:d>
                        <m:dPr>
                          <m:ctrlPr>
                            <a:rPr lang="en-US" sz="1700" i="1" dirty="0">
                              <a:solidFill>
                                <a:srgbClr val="FF0000"/>
                              </a:solidFill>
                              <a:latin typeface="Cambria Math" panose="02040503050406030204" pitchFamily="18" charset="0"/>
                            </a:rPr>
                          </m:ctrlPr>
                        </m:dPr>
                        <m:e>
                          <m:r>
                            <a:rPr lang="en-US" sz="1700" i="1" dirty="0">
                              <a:solidFill>
                                <a:srgbClr val="FF0000"/>
                              </a:solidFill>
                              <a:latin typeface="Cambria Math" panose="02040503050406030204" pitchFamily="18" charset="0"/>
                            </a:rPr>
                            <m:t>𝑥</m:t>
                          </m:r>
                          <m:r>
                            <a:rPr lang="en-US" sz="1700" i="1" dirty="0">
                              <a:solidFill>
                                <a:srgbClr val="FF0000"/>
                              </a:solidFill>
                              <a:latin typeface="Cambria Math" panose="02040503050406030204" pitchFamily="18" charset="0"/>
                            </a:rPr>
                            <m:t>′</m:t>
                          </m:r>
                        </m:e>
                      </m:d>
                      <m:r>
                        <a:rPr lang="en-US" sz="1700" i="1" dirty="0">
                          <a:solidFill>
                            <a:srgbClr val="FF0000"/>
                          </a:solidFill>
                          <a:latin typeface="Cambria Math" panose="02040503050406030204" pitchFamily="18" charset="0"/>
                        </a:rPr>
                        <m:t>=</m:t>
                      </m:r>
                      <m:f>
                        <m:fPr>
                          <m:ctrlPr>
                            <a:rPr lang="en-US" sz="1700" i="1" dirty="0">
                              <a:solidFill>
                                <a:srgbClr val="FF0000"/>
                              </a:solidFill>
                              <a:latin typeface="Cambria Math" panose="02040503050406030204" pitchFamily="18" charset="0"/>
                            </a:rPr>
                          </m:ctrlPr>
                        </m:fPr>
                        <m:num>
                          <m:r>
                            <a:rPr lang="en-US" sz="1700" b="0" i="1" dirty="0" smtClean="0">
                              <a:solidFill>
                                <a:srgbClr val="FF0000"/>
                              </a:solidFill>
                              <a:latin typeface="Cambria Math" panose="02040503050406030204" pitchFamily="18" charset="0"/>
                            </a:rPr>
                            <m:t>2</m:t>
                          </m:r>
                        </m:num>
                        <m:den>
                          <m:r>
                            <a:rPr lang="en-US" sz="1700" i="1" dirty="0">
                              <a:solidFill>
                                <a:srgbClr val="FF0000"/>
                              </a:solidFill>
                              <a:latin typeface="Cambria Math" panose="02040503050406030204" pitchFamily="18" charset="0"/>
                            </a:rPr>
                            <m:t>10</m:t>
                          </m:r>
                        </m:den>
                      </m:f>
                    </m:oMath>
                  </a14:m>
                  <a:r>
                    <a:rPr lang="en-US" sz="1700" dirty="0"/>
                    <a:t>,</a:t>
                  </a:r>
                </a:p>
                <a:p>
                  <a:pPr lvl="0" algn="ctr" defTabSz="711200">
                    <a:lnSpc>
                      <a:spcPct val="90000"/>
                    </a:lnSpc>
                    <a:spcBef>
                      <a:spcPct val="0"/>
                    </a:spcBef>
                    <a:spcAft>
                      <a:spcPct val="35000"/>
                    </a:spcAft>
                  </a:pPr>
                  <a14:m>
                    <m:oMath xmlns:m="http://schemas.openxmlformats.org/officeDocument/2006/math">
                      <m:sSub>
                        <m:sSubPr>
                          <m:ctrlPr>
                            <a:rPr lang="en-US" sz="1700" i="1" dirty="0" smtClean="0">
                              <a:solidFill>
                                <a:srgbClr val="FFFF00"/>
                              </a:solidFill>
                              <a:latin typeface="Cambria Math" panose="02040503050406030204" pitchFamily="18" charset="0"/>
                            </a:rPr>
                          </m:ctrlPr>
                        </m:sSubPr>
                        <m:e>
                          <m:r>
                            <a:rPr lang="en-US" sz="1700" i="1" dirty="0">
                              <a:solidFill>
                                <a:srgbClr val="FFFF00"/>
                              </a:solidFill>
                              <a:latin typeface="Cambria Math" panose="02040503050406030204" pitchFamily="18" charset="0"/>
                            </a:rPr>
                            <m:t>𝑐</m:t>
                          </m:r>
                        </m:e>
                        <m:sub>
                          <m:r>
                            <a:rPr lang="en-US" sz="1700" b="0" i="1" dirty="0" smtClean="0">
                              <a:solidFill>
                                <a:srgbClr val="FFFF00"/>
                              </a:solidFill>
                              <a:latin typeface="Cambria Math" panose="02040503050406030204" pitchFamily="18" charset="0"/>
                            </a:rPr>
                            <m:t>𝐶</m:t>
                          </m:r>
                          <m:r>
                            <a:rPr lang="en-US" sz="1700" b="0" i="1" dirty="0" smtClean="0">
                              <a:solidFill>
                                <a:srgbClr val="FFFF00"/>
                              </a:solidFill>
                              <a:latin typeface="Cambria Math" panose="02040503050406030204" pitchFamily="18" charset="0"/>
                            </a:rPr>
                            <m:t>,1</m:t>
                          </m:r>
                        </m:sub>
                      </m:sSub>
                      <m:d>
                        <m:dPr>
                          <m:ctrlPr>
                            <a:rPr lang="en-US" sz="1700" i="1" dirty="0">
                              <a:solidFill>
                                <a:srgbClr val="FFFF00"/>
                              </a:solidFill>
                              <a:latin typeface="Cambria Math" panose="02040503050406030204" pitchFamily="18" charset="0"/>
                            </a:rPr>
                          </m:ctrlPr>
                        </m:dPr>
                        <m:e>
                          <m:r>
                            <a:rPr lang="en-US" sz="1700" i="1" dirty="0">
                              <a:solidFill>
                                <a:srgbClr val="FFFF00"/>
                              </a:solidFill>
                              <a:latin typeface="Cambria Math" panose="02040503050406030204" pitchFamily="18" charset="0"/>
                            </a:rPr>
                            <m:t>𝑥</m:t>
                          </m:r>
                          <m:r>
                            <a:rPr lang="en-US" sz="1700" i="1" dirty="0">
                              <a:solidFill>
                                <a:srgbClr val="FFFF00"/>
                              </a:solidFill>
                              <a:latin typeface="Cambria Math" panose="02040503050406030204" pitchFamily="18" charset="0"/>
                            </a:rPr>
                            <m:t>′</m:t>
                          </m:r>
                        </m:e>
                      </m:d>
                      <m:r>
                        <a:rPr lang="en-US" sz="1700" i="1" dirty="0">
                          <a:solidFill>
                            <a:srgbClr val="FFFF00"/>
                          </a:solidFill>
                          <a:latin typeface="Cambria Math" panose="02040503050406030204" pitchFamily="18" charset="0"/>
                        </a:rPr>
                        <m:t>=</m:t>
                      </m:r>
                      <m:f>
                        <m:fPr>
                          <m:ctrlPr>
                            <a:rPr lang="en-US" sz="1700" i="1" dirty="0">
                              <a:solidFill>
                                <a:srgbClr val="FFFF00"/>
                              </a:solidFill>
                              <a:latin typeface="Cambria Math" panose="02040503050406030204" pitchFamily="18" charset="0"/>
                            </a:rPr>
                          </m:ctrlPr>
                        </m:fPr>
                        <m:num>
                          <m:r>
                            <a:rPr lang="en-US" sz="1700" i="1" dirty="0">
                              <a:solidFill>
                                <a:srgbClr val="FFFF00"/>
                              </a:solidFill>
                              <a:latin typeface="Cambria Math" panose="02040503050406030204" pitchFamily="18" charset="0"/>
                            </a:rPr>
                            <m:t>2</m:t>
                          </m:r>
                        </m:num>
                        <m:den>
                          <m:r>
                            <a:rPr lang="en-US" sz="1700" i="1" dirty="0">
                              <a:solidFill>
                                <a:srgbClr val="FFFF00"/>
                              </a:solidFill>
                              <a:latin typeface="Cambria Math" panose="02040503050406030204" pitchFamily="18" charset="0"/>
                            </a:rPr>
                            <m:t>10</m:t>
                          </m:r>
                        </m:den>
                      </m:f>
                    </m:oMath>
                  </a14:m>
                  <a:r>
                    <a:rPr lang="en-US" sz="1700" dirty="0"/>
                    <a:t>, </a:t>
                  </a:r>
                  <a14:m>
                    <m:oMath xmlns:m="http://schemas.openxmlformats.org/officeDocument/2006/math">
                      <m:sSub>
                        <m:sSubPr>
                          <m:ctrlPr>
                            <a:rPr lang="en-US" sz="1700" i="1" dirty="0" smtClean="0">
                              <a:solidFill>
                                <a:srgbClr val="66FF66"/>
                              </a:solidFill>
                              <a:latin typeface="Cambria Math" panose="02040503050406030204" pitchFamily="18" charset="0"/>
                            </a:rPr>
                          </m:ctrlPr>
                        </m:sSubPr>
                        <m:e>
                          <m:r>
                            <a:rPr lang="en-US" sz="1700" i="1" dirty="0">
                              <a:solidFill>
                                <a:srgbClr val="66FF66"/>
                              </a:solidFill>
                              <a:latin typeface="Cambria Math" panose="02040503050406030204" pitchFamily="18" charset="0"/>
                            </a:rPr>
                            <m:t>𝑐</m:t>
                          </m:r>
                        </m:e>
                        <m:sub>
                          <m:r>
                            <a:rPr lang="en-US" sz="1700" b="0" i="1" dirty="0" smtClean="0">
                              <a:solidFill>
                                <a:srgbClr val="66FF66"/>
                              </a:solidFill>
                              <a:latin typeface="Cambria Math" panose="02040503050406030204" pitchFamily="18" charset="0"/>
                            </a:rPr>
                            <m:t>𝐺</m:t>
                          </m:r>
                          <m:r>
                            <a:rPr lang="en-US" sz="1700" b="0" i="1" dirty="0" smtClean="0">
                              <a:solidFill>
                                <a:srgbClr val="66FF66"/>
                              </a:solidFill>
                              <a:latin typeface="Cambria Math" panose="02040503050406030204" pitchFamily="18" charset="0"/>
                            </a:rPr>
                            <m:t>,1</m:t>
                          </m:r>
                        </m:sub>
                      </m:sSub>
                      <m:d>
                        <m:dPr>
                          <m:ctrlPr>
                            <a:rPr lang="en-US" sz="1700" i="1" dirty="0">
                              <a:solidFill>
                                <a:srgbClr val="66FF66"/>
                              </a:solidFill>
                              <a:latin typeface="Cambria Math" panose="02040503050406030204" pitchFamily="18" charset="0"/>
                            </a:rPr>
                          </m:ctrlPr>
                        </m:dPr>
                        <m:e>
                          <m:r>
                            <a:rPr lang="en-US" sz="1700" i="1" dirty="0">
                              <a:solidFill>
                                <a:srgbClr val="66FF66"/>
                              </a:solidFill>
                              <a:latin typeface="Cambria Math" panose="02040503050406030204" pitchFamily="18" charset="0"/>
                            </a:rPr>
                            <m:t>𝑥</m:t>
                          </m:r>
                          <m:r>
                            <a:rPr lang="en-US" sz="1700" i="1" dirty="0">
                              <a:solidFill>
                                <a:srgbClr val="66FF66"/>
                              </a:solidFill>
                              <a:latin typeface="Cambria Math" panose="02040503050406030204" pitchFamily="18" charset="0"/>
                            </a:rPr>
                            <m:t>′</m:t>
                          </m:r>
                        </m:e>
                      </m:d>
                      <m:r>
                        <a:rPr lang="en-US" sz="1700" i="1" dirty="0">
                          <a:solidFill>
                            <a:srgbClr val="66FF66"/>
                          </a:solidFill>
                          <a:latin typeface="Cambria Math" panose="02040503050406030204" pitchFamily="18" charset="0"/>
                        </a:rPr>
                        <m:t>=</m:t>
                      </m:r>
                      <m:f>
                        <m:fPr>
                          <m:ctrlPr>
                            <a:rPr lang="en-US" sz="1700" i="1" dirty="0">
                              <a:solidFill>
                                <a:srgbClr val="66FF66"/>
                              </a:solidFill>
                              <a:latin typeface="Cambria Math" panose="02040503050406030204" pitchFamily="18" charset="0"/>
                            </a:rPr>
                          </m:ctrlPr>
                        </m:fPr>
                        <m:num>
                          <m:r>
                            <a:rPr lang="en-US" sz="1700" i="1" dirty="0">
                              <a:solidFill>
                                <a:srgbClr val="66FF66"/>
                              </a:solidFill>
                              <a:latin typeface="Cambria Math" panose="02040503050406030204" pitchFamily="18" charset="0"/>
                            </a:rPr>
                            <m:t>1</m:t>
                          </m:r>
                        </m:num>
                        <m:den>
                          <m:r>
                            <a:rPr lang="en-US" sz="1700" i="1" dirty="0">
                              <a:solidFill>
                                <a:srgbClr val="66FF66"/>
                              </a:solidFill>
                              <a:latin typeface="Cambria Math" panose="02040503050406030204" pitchFamily="18" charset="0"/>
                            </a:rPr>
                            <m:t>10</m:t>
                          </m:r>
                        </m:den>
                      </m:f>
                    </m:oMath>
                  </a14:m>
                  <a:r>
                    <a:rPr lang="en-US" sz="1700" dirty="0"/>
                    <a:t> </a:t>
                  </a:r>
                </a:p>
              </p:txBody>
            </p:sp>
          </mc:Choice>
          <mc:Fallback xmlns="">
            <p:sp>
              <p:nvSpPr>
                <p:cNvPr id="9" name="Rounded Rectangle 8"/>
                <p:cNvSpPr>
                  <a:spLocks noRot="1" noChangeAspect="1" noMove="1" noResize="1" noEditPoints="1" noAdjustHandles="1" noChangeArrowheads="1" noChangeShapeType="1" noTextEdit="1"/>
                </p:cNvSpPr>
                <p:nvPr/>
              </p:nvSpPr>
              <p:spPr>
                <a:xfrm>
                  <a:off x="8174701" y="2780845"/>
                  <a:ext cx="2633975" cy="721930"/>
                </a:xfrm>
                <a:prstGeom prst="roundRect">
                  <a:avLst/>
                </a:prstGeom>
                <a:blipFill>
                  <a:blip r:embed="rId6"/>
                  <a:stretch>
                    <a:fillRect/>
                  </a:stretch>
                </a:blipFill>
                <a:effectLst>
                  <a:glow rad="1270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a:xfrm>
                  <a:off x="2989386" y="4510348"/>
                  <a:ext cx="7819291" cy="1251331"/>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defTabSz="622300">
                    <a:lnSpc>
                      <a:spcPct val="90000"/>
                    </a:lnSpc>
                    <a:spcBef>
                      <a:spcPct val="0"/>
                    </a:spcBef>
                    <a:spcAft>
                      <a:spcPct val="35000"/>
                    </a:spcAft>
                  </a:pPr>
                  <a14:m>
                    <m:oMathPara xmlns:m="http://schemas.openxmlformats.org/officeDocument/2006/math">
                      <m:oMathParaPr>
                        <m:jc m:val="left"/>
                      </m:oMathParaPr>
                      <m:oMath xmlns:m="http://schemas.openxmlformats.org/officeDocument/2006/math">
                        <m:sSub>
                          <m:sSubPr>
                            <m:ctrlPr>
                              <a:rPr lang="en-US" sz="1700" i="1" smtClean="0">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𝐾</m:t>
                            </m:r>
                          </m:e>
                          <m:sub>
                            <m:r>
                              <a:rPr lang="en-US" sz="1700" i="1">
                                <a:solidFill>
                                  <a:schemeClr val="tx1"/>
                                </a:solidFill>
                                <a:latin typeface="Cambria Math" panose="02040503050406030204" pitchFamily="18" charset="0"/>
                              </a:rPr>
                              <m:t>𝑧</m:t>
                            </m:r>
                          </m:sub>
                        </m:sSub>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𝒛</m:t>
                            </m:r>
                            <m:r>
                              <a:rPr lang="en-US" sz="1700" i="1">
                                <a:solidFill>
                                  <a:schemeClr val="tx1"/>
                                </a:solidFill>
                                <a:latin typeface="Cambria Math" panose="02040503050406030204" pitchFamily="18" charset="0"/>
                              </a:rPr>
                              <m:t>,</m:t>
                            </m:r>
                            <m:sSup>
                              <m:sSupPr>
                                <m:ctrlPr>
                                  <a:rPr lang="en-US" sz="1700" b="1" i="1">
                                    <a:solidFill>
                                      <a:schemeClr val="tx1"/>
                                    </a:solidFill>
                                    <a:latin typeface="Cambria Math" panose="02040503050406030204" pitchFamily="18" charset="0"/>
                                  </a:rPr>
                                </m:ctrlPr>
                              </m:sSupPr>
                              <m:e>
                                <m:r>
                                  <a:rPr lang="en-US" sz="1700" b="1" i="1">
                                    <a:solidFill>
                                      <a:schemeClr val="tx1"/>
                                    </a:solidFill>
                                    <a:latin typeface="Cambria Math" panose="02040503050406030204" pitchFamily="18" charset="0"/>
                                  </a:rPr>
                                  <m:t>𝒛</m:t>
                                </m:r>
                              </m:e>
                              <m:sup>
                                <m:r>
                                  <a:rPr lang="en-US" sz="1700" b="1" i="1">
                                    <a:solidFill>
                                      <a:schemeClr val="tx1"/>
                                    </a:solidFill>
                                    <a:latin typeface="Cambria Math" panose="02040503050406030204" pitchFamily="18" charset="0"/>
                                  </a:rPr>
                                  <m:t>′</m:t>
                                </m:r>
                              </m:sup>
                            </m:sSup>
                          </m:e>
                        </m:d>
                        <m:r>
                          <a:rPr lang="en-US" sz="1700" i="1">
                            <a:solidFill>
                              <a:schemeClr val="tx1"/>
                            </a:solidFill>
                            <a:latin typeface="Cambria Math" panose="02040503050406030204" pitchFamily="18" charset="0"/>
                          </a:rPr>
                          <m:t>=</m:t>
                        </m:r>
                        <m:nary>
                          <m:naryPr>
                            <m:chr m:val="∑"/>
                            <m:limLoc m:val="subSup"/>
                            <m:ctrlPr>
                              <a:rPr lang="en-US" sz="1700" i="1" smtClean="0">
                                <a:solidFill>
                                  <a:schemeClr val="tx1"/>
                                </a:solidFill>
                                <a:latin typeface="Cambria Math" panose="02040503050406030204" pitchFamily="18" charset="0"/>
                              </a:rPr>
                            </m:ctrlPr>
                          </m:naryPr>
                          <m:sub>
                            <m:r>
                              <m:rPr>
                                <m:brk m:alnAt="25"/>
                              </m:rPr>
                              <a:rPr lang="en-US" sz="1700" b="0" i="1" smtClean="0">
                                <a:solidFill>
                                  <a:schemeClr val="tx1"/>
                                </a:solidFill>
                                <a:latin typeface="Cambria Math" panose="02040503050406030204" pitchFamily="18" charset="0"/>
                              </a:rPr>
                              <m:t>𝑘</m:t>
                            </m:r>
                            <m:r>
                              <a:rPr lang="en-US" sz="1700" b="0" i="1" smtClean="0">
                                <a:solidFill>
                                  <a:schemeClr val="tx1"/>
                                </a:solidFill>
                                <a:latin typeface="Cambria Math" panose="02040503050406030204" pitchFamily="18" charset="0"/>
                              </a:rPr>
                              <m:t>=1</m:t>
                            </m:r>
                          </m:sub>
                          <m:sup>
                            <m:sSub>
                              <m:sSubPr>
                                <m:ctrlPr>
                                  <a:rPr lang="en-US" sz="1700" b="0" i="1" smtClean="0">
                                    <a:solidFill>
                                      <a:schemeClr val="tx1"/>
                                    </a:solidFill>
                                    <a:latin typeface="Cambria Math" panose="02040503050406030204" pitchFamily="18" charset="0"/>
                                  </a:rPr>
                                </m:ctrlPr>
                              </m:sSubPr>
                              <m:e>
                                <m:r>
                                  <a:rPr lang="en-US" sz="1700" b="0" i="1" smtClean="0">
                                    <a:solidFill>
                                      <a:schemeClr val="tx1"/>
                                    </a:solidFill>
                                    <a:latin typeface="Cambria Math" panose="02040503050406030204" pitchFamily="18" charset="0"/>
                                  </a:rPr>
                                  <m:t>𝑛</m:t>
                                </m:r>
                              </m:e>
                              <m:sub>
                                <m:r>
                                  <a:rPr lang="en-US" sz="1700" b="0" i="1" smtClean="0">
                                    <a:solidFill>
                                      <a:schemeClr val="tx1"/>
                                    </a:solidFill>
                                    <a:latin typeface="Cambria Math" panose="02040503050406030204" pitchFamily="18" charset="0"/>
                                  </a:rPr>
                                  <m:t>𝑥</m:t>
                                </m:r>
                              </m:sub>
                            </m:sSub>
                          </m:sup>
                          <m:e>
                            <m:nary>
                              <m:naryPr>
                                <m:chr m:val="∑"/>
                                <m:limLoc m:val="subSup"/>
                                <m:ctrlPr>
                                  <a:rPr lang="en-US" sz="1700" i="1" smtClean="0">
                                    <a:solidFill>
                                      <a:schemeClr val="tx1"/>
                                    </a:solidFill>
                                    <a:latin typeface="Cambria Math" panose="02040503050406030204" pitchFamily="18" charset="0"/>
                                  </a:rPr>
                                </m:ctrlPr>
                              </m:naryPr>
                              <m:sub>
                                <m:r>
                                  <m:rPr>
                                    <m:brk m:alnAt="25"/>
                                  </m:rPr>
                                  <a:rPr lang="en-US" sz="1700" b="0" i="1" smtClean="0">
                                    <a:solidFill>
                                      <a:schemeClr val="tx1"/>
                                    </a:solidFill>
                                    <a:latin typeface="Cambria Math" panose="02040503050406030204" pitchFamily="18" charset="0"/>
                                  </a:rPr>
                                  <m:t>𝑙</m:t>
                                </m:r>
                                <m:r>
                                  <a:rPr lang="en-US" sz="1700" b="0" i="1" smtClean="0">
                                    <a:solidFill>
                                      <a:schemeClr val="tx1"/>
                                    </a:solidFill>
                                    <a:latin typeface="Cambria Math" panose="02040503050406030204" pitchFamily="18" charset="0"/>
                                  </a:rPr>
                                  <m:t>=1</m:t>
                                </m:r>
                              </m:sub>
                              <m:sup>
                                <m:sSub>
                                  <m:sSubPr>
                                    <m:ctrlPr>
                                      <a:rPr lang="en-US" sz="1700" b="0" i="1" smtClean="0">
                                        <a:solidFill>
                                          <a:schemeClr val="tx1"/>
                                        </a:solidFill>
                                        <a:latin typeface="Cambria Math" panose="02040503050406030204" pitchFamily="18" charset="0"/>
                                      </a:rPr>
                                    </m:ctrlPr>
                                  </m:sSubPr>
                                  <m:e>
                                    <m:r>
                                      <a:rPr lang="en-US" sz="1700" b="0" i="1" smtClean="0">
                                        <a:solidFill>
                                          <a:schemeClr val="tx1"/>
                                        </a:solidFill>
                                        <a:latin typeface="Cambria Math" panose="02040503050406030204" pitchFamily="18" charset="0"/>
                                      </a:rPr>
                                      <m:t>𝑛</m:t>
                                    </m:r>
                                  </m:e>
                                  <m:sub>
                                    <m:r>
                                      <a:rPr lang="en-US" sz="1700" b="0" i="1" smtClean="0">
                                        <a:solidFill>
                                          <a:schemeClr val="tx1"/>
                                        </a:solidFill>
                                        <a:latin typeface="Cambria Math" panose="02040503050406030204" pitchFamily="18" charset="0"/>
                                      </a:rPr>
                                      <m:t>h</m:t>
                                    </m:r>
                                  </m:sub>
                                </m:sSub>
                              </m:sup>
                              <m:e>
                                <m:sSub>
                                  <m:sSubPr>
                                    <m:ctrlPr>
                                      <a:rPr lang="en-US" sz="1700" i="1">
                                        <a:solidFill>
                                          <a:prstClr val="black">
                                            <a:lumMod val="75000"/>
                                            <a:lumOff val="25000"/>
                                          </a:prstClr>
                                        </a:solidFill>
                                        <a:latin typeface="Cambria Math" panose="02040503050406030204" pitchFamily="18" charset="0"/>
                                      </a:rPr>
                                    </m:ctrlPr>
                                  </m:sSubPr>
                                  <m:e>
                                    <m:r>
                                      <a:rPr lang="en-US" sz="1700" i="1">
                                        <a:solidFill>
                                          <a:prstClr val="black">
                                            <a:lumMod val="75000"/>
                                            <a:lumOff val="25000"/>
                                          </a:prstClr>
                                        </a:solidFill>
                                        <a:latin typeface="Cambria Math" panose="02040503050406030204" pitchFamily="18" charset="0"/>
                                      </a:rPr>
                                      <m:t>𝑐</m:t>
                                    </m:r>
                                  </m:e>
                                  <m:sub>
                                    <m:r>
                                      <a:rPr lang="en-US" sz="1700" i="1">
                                        <a:solidFill>
                                          <a:prstClr val="black">
                                            <a:lumMod val="75000"/>
                                            <a:lumOff val="25000"/>
                                          </a:prstClr>
                                        </a:solidFill>
                                        <a:latin typeface="Cambria Math" panose="02040503050406030204" pitchFamily="18" charset="0"/>
                                      </a:rPr>
                                      <m:t>𝑘𝑙</m:t>
                                    </m:r>
                                  </m:sub>
                                </m:sSub>
                                <m:d>
                                  <m:dPr>
                                    <m:ctrlPr>
                                      <a:rPr lang="en-US" sz="1700" i="1">
                                        <a:solidFill>
                                          <a:prstClr val="black">
                                            <a:lumMod val="75000"/>
                                            <a:lumOff val="25000"/>
                                          </a:prstClr>
                                        </a:solidFill>
                                        <a:latin typeface="Cambria Math" panose="02040503050406030204" pitchFamily="18" charset="0"/>
                                      </a:rPr>
                                    </m:ctrlPr>
                                  </m:dPr>
                                  <m:e>
                                    <m:r>
                                      <a:rPr lang="en-US" sz="1700" b="1" i="1">
                                        <a:solidFill>
                                          <a:prstClr val="black">
                                            <a:lumMod val="75000"/>
                                            <a:lumOff val="25000"/>
                                          </a:prstClr>
                                        </a:solidFill>
                                        <a:latin typeface="Cambria Math" panose="02040503050406030204" pitchFamily="18" charset="0"/>
                                      </a:rPr>
                                      <m:t>𝒛</m:t>
                                    </m:r>
                                  </m:e>
                                </m:d>
                                <m:sSub>
                                  <m:sSubPr>
                                    <m:ctrlPr>
                                      <a:rPr lang="en-US" sz="1700" i="1">
                                        <a:solidFill>
                                          <a:prstClr val="black">
                                            <a:lumMod val="75000"/>
                                            <a:lumOff val="25000"/>
                                          </a:prstClr>
                                        </a:solidFill>
                                        <a:latin typeface="Cambria Math" panose="02040503050406030204" pitchFamily="18" charset="0"/>
                                      </a:rPr>
                                    </m:ctrlPr>
                                  </m:sSubPr>
                                  <m:e>
                                    <m:r>
                                      <a:rPr lang="en-US" sz="1700" i="1">
                                        <a:solidFill>
                                          <a:prstClr val="black">
                                            <a:lumMod val="75000"/>
                                            <a:lumOff val="25000"/>
                                          </a:prstClr>
                                        </a:solidFill>
                                        <a:latin typeface="Cambria Math" panose="02040503050406030204" pitchFamily="18" charset="0"/>
                                      </a:rPr>
                                      <m:t>𝑐</m:t>
                                    </m:r>
                                  </m:e>
                                  <m:sub>
                                    <m:r>
                                      <a:rPr lang="en-US" sz="1700" i="1">
                                        <a:solidFill>
                                          <a:prstClr val="black">
                                            <a:lumMod val="75000"/>
                                            <a:lumOff val="25000"/>
                                          </a:prstClr>
                                        </a:solidFill>
                                        <a:latin typeface="Cambria Math" panose="02040503050406030204" pitchFamily="18" charset="0"/>
                                      </a:rPr>
                                      <m:t>𝑘𝑙</m:t>
                                    </m:r>
                                  </m:sub>
                                </m:sSub>
                                <m:d>
                                  <m:dPr>
                                    <m:ctrlPr>
                                      <a:rPr lang="en-US" sz="1700" i="1">
                                        <a:solidFill>
                                          <a:prstClr val="black">
                                            <a:lumMod val="75000"/>
                                            <a:lumOff val="25000"/>
                                          </a:prstClr>
                                        </a:solidFill>
                                        <a:latin typeface="Cambria Math" panose="02040503050406030204" pitchFamily="18" charset="0"/>
                                      </a:rPr>
                                    </m:ctrlPr>
                                  </m:dPr>
                                  <m:e>
                                    <m:sSup>
                                      <m:sSupPr>
                                        <m:ctrlPr>
                                          <a:rPr lang="en-US" sz="1700" b="1" i="1">
                                            <a:solidFill>
                                              <a:prstClr val="black">
                                                <a:lumMod val="75000"/>
                                                <a:lumOff val="25000"/>
                                              </a:prstClr>
                                            </a:solidFill>
                                            <a:latin typeface="Cambria Math" panose="02040503050406030204" pitchFamily="18" charset="0"/>
                                          </a:rPr>
                                        </m:ctrlPr>
                                      </m:sSupPr>
                                      <m:e>
                                        <m:r>
                                          <a:rPr lang="en-US" sz="1700" b="1" i="1">
                                            <a:solidFill>
                                              <a:prstClr val="black">
                                                <a:lumMod val="75000"/>
                                                <a:lumOff val="25000"/>
                                              </a:prstClr>
                                            </a:solidFill>
                                            <a:latin typeface="Cambria Math" panose="02040503050406030204" pitchFamily="18" charset="0"/>
                                          </a:rPr>
                                          <m:t>𝒛</m:t>
                                        </m:r>
                                      </m:e>
                                      <m:sup>
                                        <m:r>
                                          <a:rPr lang="en-US" sz="1700" b="1" i="1">
                                            <a:solidFill>
                                              <a:prstClr val="black">
                                                <a:lumMod val="75000"/>
                                                <a:lumOff val="25000"/>
                                              </a:prstClr>
                                            </a:solidFill>
                                            <a:latin typeface="Cambria Math" panose="02040503050406030204" pitchFamily="18" charset="0"/>
                                          </a:rPr>
                                          <m:t>′</m:t>
                                        </m:r>
                                      </m:sup>
                                    </m:sSup>
                                  </m:e>
                                </m:d>
                              </m:e>
                            </m:nary>
                          </m:e>
                        </m:nary>
                        <m:r>
                          <a:rPr lang="en-US" sz="1700">
                            <a:solidFill>
                              <a:schemeClr val="tx1"/>
                            </a:solidFill>
                            <a:latin typeface="Cambria Math" panose="02040503050406030204" pitchFamily="18" charset="0"/>
                            <a:ea typeface="Cambria Math" panose="02040503050406030204" pitchFamily="18" charset="0"/>
                          </a:rPr>
                          <m:t>∎</m:t>
                        </m:r>
                        <m:r>
                          <a:rPr lang="en-US" sz="1700" b="0" i="0" smtClean="0">
                            <a:solidFill>
                              <a:schemeClr val="tx1"/>
                            </a:solidFill>
                            <a:latin typeface="Cambria Math" panose="02040503050406030204" pitchFamily="18" charset="0"/>
                            <a:ea typeface="Cambria Math" panose="02040503050406030204" pitchFamily="18" charset="0"/>
                          </a:rPr>
                          <m:t> </m:t>
                        </m:r>
                        <m:sSub>
                          <m:sSubPr>
                            <m:ctrlPr>
                              <a:rPr lang="en-US" sz="1700" i="1" smtClean="0">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i="1">
                                <a:solidFill>
                                  <a:schemeClr val="tx1"/>
                                </a:solidFill>
                                <a:latin typeface="Cambria Math" panose="02040503050406030204" pitchFamily="18" charset="0"/>
                              </a:rPr>
                              <m:t>𝑘𝑙</m:t>
                            </m:r>
                          </m:sub>
                        </m:sSub>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𝒛</m:t>
                            </m:r>
                          </m:e>
                        </m:d>
                        <m:r>
                          <a:rPr lang="en-US" sz="1700" i="1">
                            <a:solidFill>
                              <a:schemeClr val="tx1"/>
                            </a:solidFill>
                            <a:latin typeface="Cambria Math" panose="02040503050406030204" pitchFamily="18" charset="0"/>
                          </a:rPr>
                          <m:t>=</m:t>
                        </m:r>
                        <m:f>
                          <m:fPr>
                            <m:ctrlPr>
                              <a:rPr lang="en-US" sz="1700" i="1">
                                <a:solidFill>
                                  <a:schemeClr val="tx1"/>
                                </a:solidFill>
                                <a:latin typeface="Cambria Math" panose="02040503050406030204" pitchFamily="18" charset="0"/>
                              </a:rPr>
                            </m:ctrlPr>
                          </m:fPr>
                          <m:num>
                            <m:r>
                              <a:rPr lang="en-US" sz="1700" i="1">
                                <a:solidFill>
                                  <a:schemeClr val="tx1"/>
                                </a:solidFill>
                                <a:latin typeface="Cambria Math" panose="02040503050406030204" pitchFamily="18" charset="0"/>
                              </a:rPr>
                              <m:t>1</m:t>
                            </m:r>
                          </m:num>
                          <m:den>
                            <m:r>
                              <a:rPr lang="en-US" sz="1700" i="1">
                                <a:solidFill>
                                  <a:schemeClr val="tx1"/>
                                </a:solidFill>
                                <a:latin typeface="Cambria Math" panose="02040503050406030204" pitchFamily="18" charset="0"/>
                              </a:rPr>
                              <m:t>𝑚</m:t>
                            </m:r>
                          </m:den>
                        </m:f>
                        <m:nary>
                          <m:naryPr>
                            <m:chr m:val="∑"/>
                            <m:limLoc m:val="subSup"/>
                            <m:ctrlPr>
                              <a:rPr lang="en-US" sz="1700" i="1" smtClean="0">
                                <a:solidFill>
                                  <a:schemeClr val="tx1"/>
                                </a:solidFill>
                                <a:latin typeface="Cambria Math" panose="02040503050406030204" pitchFamily="18" charset="0"/>
                              </a:rPr>
                            </m:ctrlPr>
                          </m:naryPr>
                          <m:sub>
                            <m:r>
                              <m:rPr>
                                <m:brk m:alnAt="25"/>
                              </m:rPr>
                              <a:rPr lang="en-US" sz="1700" b="0" i="1" smtClean="0">
                                <a:solidFill>
                                  <a:schemeClr val="tx1"/>
                                </a:solidFill>
                                <a:latin typeface="Cambria Math" panose="02040503050406030204" pitchFamily="18" charset="0"/>
                              </a:rPr>
                              <m:t>𝑖</m:t>
                            </m:r>
                            <m:r>
                              <a:rPr lang="en-US" sz="1700" b="0" i="1" smtClean="0">
                                <a:solidFill>
                                  <a:schemeClr val="tx1"/>
                                </a:solidFill>
                                <a:latin typeface="Cambria Math" panose="02040503050406030204" pitchFamily="18" charset="0"/>
                              </a:rPr>
                              <m:t>=1</m:t>
                            </m:r>
                          </m:sub>
                          <m:sup>
                            <m:r>
                              <a:rPr lang="en-US" sz="1700" b="0" i="1" smtClean="0">
                                <a:solidFill>
                                  <a:schemeClr val="tx1"/>
                                </a:solidFill>
                                <a:latin typeface="Cambria Math" panose="02040503050406030204" pitchFamily="18" charset="0"/>
                              </a:rPr>
                              <m:t>𝑚</m:t>
                            </m:r>
                          </m:sup>
                          <m:e>
                            <m:r>
                              <a:rPr lang="en-US" sz="1700" i="1">
                                <a:solidFill>
                                  <a:schemeClr val="tx1"/>
                                </a:solidFill>
                                <a:latin typeface="Cambria Math" panose="02040503050406030204" pitchFamily="18" charset="0"/>
                              </a:rPr>
                              <m:t>𝐼</m:t>
                            </m:r>
                            <m:r>
                              <a:rPr lang="en-US" sz="1700" i="1">
                                <a:solidFill>
                                  <a:schemeClr val="tx1"/>
                                </a:solidFill>
                                <a:latin typeface="Cambria Math" panose="02040503050406030204" pitchFamily="18" charset="0"/>
                              </a:rPr>
                              <m:t>(</m:t>
                            </m:r>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𝑥</m:t>
                                </m:r>
                              </m:e>
                              <m:sub>
                                <m:r>
                                  <a:rPr lang="en-US" sz="1700" i="1">
                                    <a:solidFill>
                                      <a:schemeClr val="tx1"/>
                                    </a:solidFill>
                                    <a:latin typeface="Cambria Math" panose="02040503050406030204" pitchFamily="18" charset="0"/>
                                  </a:rPr>
                                  <m:t>𝑖</m:t>
                                </m:r>
                              </m:sub>
                            </m:sSub>
                            <m:r>
                              <a:rPr lang="en-US" sz="1700" i="1">
                                <a:solidFill>
                                  <a:schemeClr val="tx1"/>
                                </a:solidFill>
                                <a:latin typeface="Cambria Math" panose="02040503050406030204" pitchFamily="18" charset="0"/>
                              </a:rPr>
                              <m:t>=</m:t>
                            </m:r>
                            <m:r>
                              <a:rPr lang="en-US" sz="1700" i="1">
                                <a:solidFill>
                                  <a:schemeClr val="tx1"/>
                                </a:solidFill>
                                <a:latin typeface="Cambria Math" panose="02040503050406030204" pitchFamily="18" charset="0"/>
                              </a:rPr>
                              <m:t>𝑘</m:t>
                            </m:r>
                            <m:r>
                              <a:rPr lang="en-US" sz="1700" i="1">
                                <a:solidFill>
                                  <a:schemeClr val="tx1"/>
                                </a:solidFill>
                                <a:latin typeface="Cambria Math" panose="02040503050406030204" pitchFamily="18" charset="0"/>
                              </a:rPr>
                              <m:t>, </m:t>
                            </m:r>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h</m:t>
                                </m:r>
                              </m:e>
                              <m:sub>
                                <m:r>
                                  <a:rPr lang="en-US" sz="1700" i="1">
                                    <a:solidFill>
                                      <a:schemeClr val="tx1"/>
                                    </a:solidFill>
                                    <a:latin typeface="Cambria Math" panose="02040503050406030204" pitchFamily="18" charset="0"/>
                                  </a:rPr>
                                  <m:t>𝑖</m:t>
                                </m:r>
                              </m:sub>
                            </m:sSub>
                            <m:r>
                              <a:rPr lang="en-US" sz="1700" i="1">
                                <a:solidFill>
                                  <a:schemeClr val="tx1"/>
                                </a:solidFill>
                                <a:latin typeface="Cambria Math" panose="02040503050406030204" pitchFamily="18" charset="0"/>
                              </a:rPr>
                              <m:t>=</m:t>
                            </m:r>
                            <m:r>
                              <a:rPr lang="en-US" sz="1700" i="1">
                                <a:solidFill>
                                  <a:schemeClr val="tx1"/>
                                </a:solidFill>
                                <a:latin typeface="Cambria Math" panose="02040503050406030204" pitchFamily="18" charset="0"/>
                              </a:rPr>
                              <m:t>𝑙</m:t>
                            </m:r>
                            <m:r>
                              <a:rPr lang="en-US" sz="1700" i="1">
                                <a:solidFill>
                                  <a:schemeClr val="tx1"/>
                                </a:solidFill>
                                <a:latin typeface="Cambria Math" panose="02040503050406030204" pitchFamily="18" charset="0"/>
                              </a:rPr>
                              <m:t>)</m:t>
                            </m:r>
                          </m:e>
                        </m:nary>
                      </m:oMath>
                    </m:oMathPara>
                  </a14:m>
                  <a:endParaRPr lang="en-US" sz="1700" dirty="0"/>
                </a:p>
                <a:p>
                  <a:pPr lvl="0" defTabSz="622300">
                    <a:lnSpc>
                      <a:spcPct val="90000"/>
                    </a:lnSpc>
                    <a:spcBef>
                      <a:spcPct val="0"/>
                    </a:spcBef>
                    <a:spcAft>
                      <a:spcPct val="35000"/>
                    </a:spcAft>
                  </a:pPr>
                  <a14:m>
                    <m:oMathPara xmlns:m="http://schemas.openxmlformats.org/officeDocument/2006/math">
                      <m:oMathParaPr>
                        <m:jc m:val="left"/>
                      </m:oMathParaPr>
                      <m:oMath xmlns:m="http://schemas.openxmlformats.org/officeDocument/2006/math">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𝐾</m:t>
                            </m:r>
                          </m:e>
                          <m:sub>
                            <m:r>
                              <a:rPr lang="en-US" sz="1700" i="1">
                                <a:solidFill>
                                  <a:schemeClr val="tx1"/>
                                </a:solidFill>
                                <a:latin typeface="Cambria Math" panose="02040503050406030204" pitchFamily="18" charset="0"/>
                              </a:rPr>
                              <m:t>𝑧</m:t>
                            </m:r>
                          </m:sub>
                        </m:sSub>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𝒛</m:t>
                            </m:r>
                            <m:r>
                              <a:rPr lang="en-US" sz="1700" i="1">
                                <a:solidFill>
                                  <a:schemeClr val="tx1"/>
                                </a:solidFill>
                                <a:latin typeface="Cambria Math" panose="02040503050406030204" pitchFamily="18" charset="0"/>
                              </a:rPr>
                              <m:t>,</m:t>
                            </m:r>
                            <m:sSup>
                              <m:sSupPr>
                                <m:ctrlPr>
                                  <a:rPr lang="en-US" sz="1700" b="1" i="1">
                                    <a:solidFill>
                                      <a:schemeClr val="tx1"/>
                                    </a:solidFill>
                                    <a:latin typeface="Cambria Math" panose="02040503050406030204" pitchFamily="18" charset="0"/>
                                  </a:rPr>
                                </m:ctrlPr>
                              </m:sSupPr>
                              <m:e>
                                <m:r>
                                  <a:rPr lang="en-US" sz="1700" b="1" i="1">
                                    <a:solidFill>
                                      <a:schemeClr val="tx1"/>
                                    </a:solidFill>
                                    <a:latin typeface="Cambria Math" panose="02040503050406030204" pitchFamily="18" charset="0"/>
                                  </a:rPr>
                                  <m:t>𝒛</m:t>
                                </m:r>
                              </m:e>
                              <m:sup>
                                <m:r>
                                  <a:rPr lang="en-US" sz="1700" b="1" i="1">
                                    <a:solidFill>
                                      <a:schemeClr val="tx1"/>
                                    </a:solidFill>
                                    <a:latin typeface="Cambria Math" panose="02040503050406030204" pitchFamily="18" charset="0"/>
                                  </a:rPr>
                                  <m:t>′</m:t>
                                </m:r>
                              </m:sup>
                            </m:sSup>
                          </m:e>
                        </m:d>
                        <m:r>
                          <a:rPr lang="en-US" sz="1700" i="1">
                            <a:solidFill>
                              <a:schemeClr val="tx1"/>
                            </a:solidFill>
                            <a:latin typeface="Cambria Math" panose="02040503050406030204" pitchFamily="18" charset="0"/>
                          </a:rPr>
                          <m:t>=</m:t>
                        </m:r>
                        <m:sSub>
                          <m:sSubPr>
                            <m:ctrlPr>
                              <a:rPr lang="en-US" sz="1700" i="1">
                                <a:solidFill>
                                  <a:srgbClr val="FFC000"/>
                                </a:solidFill>
                                <a:latin typeface="Cambria Math" panose="02040503050406030204" pitchFamily="18" charset="0"/>
                              </a:rPr>
                            </m:ctrlPr>
                          </m:sSubPr>
                          <m:e>
                            <m:r>
                              <a:rPr lang="en-US" sz="1700" i="1">
                                <a:solidFill>
                                  <a:srgbClr val="FFC000"/>
                                </a:solidFill>
                                <a:latin typeface="Cambria Math" panose="02040503050406030204" pitchFamily="18" charset="0"/>
                              </a:rPr>
                              <m:t>𝑐</m:t>
                            </m:r>
                          </m:e>
                          <m:sub>
                            <m:r>
                              <a:rPr lang="en-US" sz="1700" i="1">
                                <a:solidFill>
                                  <a:srgbClr val="FFC000"/>
                                </a:solidFill>
                                <a:latin typeface="Cambria Math" panose="02040503050406030204" pitchFamily="18" charset="0"/>
                              </a:rPr>
                              <m:t>𝐴</m:t>
                            </m:r>
                            <m:r>
                              <a:rPr lang="en-US" sz="1700" i="1">
                                <a:solidFill>
                                  <a:srgbClr val="FFC000"/>
                                </a:solidFill>
                                <a:latin typeface="Cambria Math" panose="02040503050406030204" pitchFamily="18" charset="0"/>
                              </a:rPr>
                              <m:t>,1</m:t>
                            </m:r>
                          </m:sub>
                        </m:sSub>
                        <m:d>
                          <m:dPr>
                            <m:ctrlPr>
                              <a:rPr lang="en-US" sz="1700" i="1">
                                <a:solidFill>
                                  <a:srgbClr val="FFC000"/>
                                </a:solidFill>
                                <a:latin typeface="Cambria Math" panose="02040503050406030204" pitchFamily="18" charset="0"/>
                              </a:rPr>
                            </m:ctrlPr>
                          </m:dPr>
                          <m:e>
                            <m:r>
                              <a:rPr lang="en-US" sz="1700" i="1">
                                <a:solidFill>
                                  <a:srgbClr val="FFC000"/>
                                </a:solidFill>
                                <a:latin typeface="Cambria Math" panose="02040503050406030204" pitchFamily="18" charset="0"/>
                              </a:rPr>
                              <m:t>𝑥</m:t>
                            </m:r>
                          </m:e>
                        </m:d>
                        <m:sSub>
                          <m:sSubPr>
                            <m:ctrlPr>
                              <a:rPr lang="en-US" sz="1700" i="1">
                                <a:solidFill>
                                  <a:srgbClr val="FFC000"/>
                                </a:solidFill>
                                <a:latin typeface="Cambria Math" panose="02040503050406030204" pitchFamily="18" charset="0"/>
                              </a:rPr>
                            </m:ctrlPr>
                          </m:sSubPr>
                          <m:e>
                            <m:r>
                              <a:rPr lang="en-US" sz="1700" i="1">
                                <a:solidFill>
                                  <a:srgbClr val="FFC000"/>
                                </a:solidFill>
                                <a:latin typeface="Cambria Math" panose="02040503050406030204" pitchFamily="18" charset="0"/>
                              </a:rPr>
                              <m:t>𝑐</m:t>
                            </m:r>
                          </m:e>
                          <m:sub>
                            <m:r>
                              <a:rPr lang="en-US" sz="1700" i="1">
                                <a:solidFill>
                                  <a:srgbClr val="FFC000"/>
                                </a:solidFill>
                                <a:latin typeface="Cambria Math" panose="02040503050406030204" pitchFamily="18" charset="0"/>
                              </a:rPr>
                              <m:t>𝐴</m:t>
                            </m:r>
                            <m:r>
                              <a:rPr lang="en-US" sz="1700" i="1">
                                <a:solidFill>
                                  <a:srgbClr val="FFC000"/>
                                </a:solidFill>
                                <a:latin typeface="Cambria Math" panose="02040503050406030204" pitchFamily="18" charset="0"/>
                              </a:rPr>
                              <m:t>,1</m:t>
                            </m:r>
                          </m:sub>
                        </m:sSub>
                        <m:d>
                          <m:dPr>
                            <m:ctrlPr>
                              <a:rPr lang="en-US" sz="1700" i="1">
                                <a:solidFill>
                                  <a:srgbClr val="FFC000"/>
                                </a:solidFill>
                                <a:latin typeface="Cambria Math" panose="02040503050406030204" pitchFamily="18" charset="0"/>
                              </a:rPr>
                            </m:ctrlPr>
                          </m:dPr>
                          <m:e>
                            <m:r>
                              <a:rPr lang="en-US" sz="1700" i="1">
                                <a:solidFill>
                                  <a:srgbClr val="FFC000"/>
                                </a:solidFill>
                                <a:latin typeface="Cambria Math" panose="02040503050406030204" pitchFamily="18" charset="0"/>
                              </a:rPr>
                              <m:t>𝑥</m:t>
                            </m:r>
                            <m:r>
                              <a:rPr lang="en-US" sz="1700" b="0" i="1" smtClean="0">
                                <a:solidFill>
                                  <a:srgbClr val="FFC000"/>
                                </a:solidFill>
                                <a:latin typeface="Cambria Math" panose="02040503050406030204" pitchFamily="18" charset="0"/>
                              </a:rPr>
                              <m:t>′</m:t>
                            </m:r>
                          </m:e>
                        </m:d>
                        <m:r>
                          <a:rPr lang="en-US" sz="1700" b="0" i="1" smtClean="0">
                            <a:solidFill>
                              <a:schemeClr val="tx1"/>
                            </a:solidFill>
                            <a:latin typeface="Cambria Math" panose="02040503050406030204" pitchFamily="18" charset="0"/>
                          </a:rPr>
                          <m:t>+</m:t>
                        </m:r>
                        <m:r>
                          <a:rPr lang="en-US" sz="1700" b="0" i="1" smtClean="0">
                            <a:solidFill>
                              <a:srgbClr val="FFC000"/>
                            </a:solidFill>
                            <a:latin typeface="Cambria Math" panose="02040503050406030204" pitchFamily="18" charset="0"/>
                          </a:rPr>
                          <m:t> </m:t>
                        </m:r>
                        <m:sSub>
                          <m:sSubPr>
                            <m:ctrlPr>
                              <a:rPr lang="en-US" sz="1700" i="1" dirty="0">
                                <a:solidFill>
                                  <a:srgbClr val="FF0000"/>
                                </a:solidFill>
                                <a:latin typeface="Cambria Math" panose="02040503050406030204" pitchFamily="18" charset="0"/>
                              </a:rPr>
                            </m:ctrlPr>
                          </m:sSubPr>
                          <m:e>
                            <m:r>
                              <a:rPr lang="en-US" sz="1700" i="1" dirty="0">
                                <a:solidFill>
                                  <a:srgbClr val="FF0000"/>
                                </a:solidFill>
                                <a:latin typeface="Cambria Math" panose="02040503050406030204" pitchFamily="18" charset="0"/>
                              </a:rPr>
                              <m:t>𝑐</m:t>
                            </m:r>
                          </m:e>
                          <m:sub>
                            <m:r>
                              <a:rPr lang="en-US" sz="1700" i="1" dirty="0">
                                <a:solidFill>
                                  <a:srgbClr val="FF0000"/>
                                </a:solidFill>
                                <a:latin typeface="Cambria Math" panose="02040503050406030204" pitchFamily="18" charset="0"/>
                              </a:rPr>
                              <m:t>𝑇</m:t>
                            </m:r>
                            <m:r>
                              <a:rPr lang="en-US" sz="1700" i="1" dirty="0">
                                <a:solidFill>
                                  <a:srgbClr val="FF0000"/>
                                </a:solidFill>
                                <a:latin typeface="Cambria Math" panose="02040503050406030204" pitchFamily="18" charset="0"/>
                              </a:rPr>
                              <m:t>,1</m:t>
                            </m:r>
                          </m:sub>
                        </m:sSub>
                        <m:d>
                          <m:dPr>
                            <m:ctrlPr>
                              <a:rPr lang="en-US" sz="1700" i="1" dirty="0">
                                <a:solidFill>
                                  <a:srgbClr val="FF0000"/>
                                </a:solidFill>
                                <a:latin typeface="Cambria Math" panose="02040503050406030204" pitchFamily="18" charset="0"/>
                              </a:rPr>
                            </m:ctrlPr>
                          </m:dPr>
                          <m:e>
                            <m:r>
                              <a:rPr lang="en-US" sz="1700" i="1" dirty="0">
                                <a:solidFill>
                                  <a:srgbClr val="FF0000"/>
                                </a:solidFill>
                                <a:latin typeface="Cambria Math" panose="02040503050406030204" pitchFamily="18" charset="0"/>
                              </a:rPr>
                              <m:t>𝑥</m:t>
                            </m:r>
                          </m:e>
                        </m:d>
                        <m:sSub>
                          <m:sSubPr>
                            <m:ctrlPr>
                              <a:rPr lang="en-US" sz="1700" i="1" dirty="0">
                                <a:solidFill>
                                  <a:srgbClr val="FF0000"/>
                                </a:solidFill>
                                <a:latin typeface="Cambria Math" panose="02040503050406030204" pitchFamily="18" charset="0"/>
                              </a:rPr>
                            </m:ctrlPr>
                          </m:sSubPr>
                          <m:e>
                            <m:r>
                              <a:rPr lang="en-US" sz="1700" i="1" dirty="0">
                                <a:solidFill>
                                  <a:srgbClr val="FF0000"/>
                                </a:solidFill>
                                <a:latin typeface="Cambria Math" panose="02040503050406030204" pitchFamily="18" charset="0"/>
                              </a:rPr>
                              <m:t>𝑐</m:t>
                            </m:r>
                          </m:e>
                          <m:sub>
                            <m:r>
                              <a:rPr lang="en-US" sz="1700" i="1" dirty="0">
                                <a:solidFill>
                                  <a:srgbClr val="FF0000"/>
                                </a:solidFill>
                                <a:latin typeface="Cambria Math" panose="02040503050406030204" pitchFamily="18" charset="0"/>
                              </a:rPr>
                              <m:t>𝑇</m:t>
                            </m:r>
                            <m:r>
                              <a:rPr lang="en-US" sz="1700" i="1" dirty="0">
                                <a:solidFill>
                                  <a:srgbClr val="FF0000"/>
                                </a:solidFill>
                                <a:latin typeface="Cambria Math" panose="02040503050406030204" pitchFamily="18" charset="0"/>
                              </a:rPr>
                              <m:t>,1</m:t>
                            </m:r>
                          </m:sub>
                        </m:sSub>
                        <m:d>
                          <m:dPr>
                            <m:ctrlPr>
                              <a:rPr lang="en-US" sz="1700" i="1" dirty="0">
                                <a:solidFill>
                                  <a:srgbClr val="FF0000"/>
                                </a:solidFill>
                                <a:latin typeface="Cambria Math" panose="02040503050406030204" pitchFamily="18" charset="0"/>
                              </a:rPr>
                            </m:ctrlPr>
                          </m:dPr>
                          <m:e>
                            <m:r>
                              <a:rPr lang="en-US" sz="1700" i="1" dirty="0">
                                <a:solidFill>
                                  <a:srgbClr val="FF0000"/>
                                </a:solidFill>
                                <a:latin typeface="Cambria Math" panose="02040503050406030204" pitchFamily="18" charset="0"/>
                              </a:rPr>
                              <m:t>𝑥</m:t>
                            </m:r>
                            <m:r>
                              <a:rPr lang="en-US" sz="1700" b="0" i="1" dirty="0" smtClean="0">
                                <a:solidFill>
                                  <a:srgbClr val="FF0000"/>
                                </a:solidFill>
                                <a:latin typeface="Cambria Math" panose="02040503050406030204" pitchFamily="18" charset="0"/>
                              </a:rPr>
                              <m:t>′</m:t>
                            </m:r>
                          </m:e>
                        </m:d>
                        <m:r>
                          <a:rPr lang="en-US" sz="1700" b="0" i="1" dirty="0" smtClean="0">
                            <a:solidFill>
                              <a:schemeClr val="tx1"/>
                            </a:solidFill>
                            <a:latin typeface="Cambria Math" panose="02040503050406030204" pitchFamily="18" charset="0"/>
                          </a:rPr>
                          <m:t>+</m:t>
                        </m:r>
                        <m:sSub>
                          <m:sSubPr>
                            <m:ctrlPr>
                              <a:rPr lang="en-US" sz="1700" i="1" dirty="0">
                                <a:solidFill>
                                  <a:srgbClr val="FFFF00"/>
                                </a:solidFill>
                                <a:latin typeface="Cambria Math" panose="02040503050406030204" pitchFamily="18" charset="0"/>
                              </a:rPr>
                            </m:ctrlPr>
                          </m:sSubPr>
                          <m:e>
                            <m:r>
                              <a:rPr lang="en-US" sz="1700" i="1" dirty="0">
                                <a:solidFill>
                                  <a:srgbClr val="FFFF00"/>
                                </a:solidFill>
                                <a:latin typeface="Cambria Math" panose="02040503050406030204" pitchFamily="18" charset="0"/>
                              </a:rPr>
                              <m:t>𝑐</m:t>
                            </m:r>
                          </m:e>
                          <m:sub>
                            <m:r>
                              <a:rPr lang="en-US" sz="1700" i="1" dirty="0">
                                <a:solidFill>
                                  <a:srgbClr val="FFFF00"/>
                                </a:solidFill>
                                <a:latin typeface="Cambria Math" panose="02040503050406030204" pitchFamily="18" charset="0"/>
                              </a:rPr>
                              <m:t>𝐶</m:t>
                            </m:r>
                            <m:r>
                              <a:rPr lang="en-US" sz="1700" i="1" dirty="0">
                                <a:solidFill>
                                  <a:srgbClr val="FFFF00"/>
                                </a:solidFill>
                                <a:latin typeface="Cambria Math" panose="02040503050406030204" pitchFamily="18" charset="0"/>
                              </a:rPr>
                              <m:t>,1</m:t>
                            </m:r>
                          </m:sub>
                        </m:sSub>
                        <m:d>
                          <m:dPr>
                            <m:ctrlPr>
                              <a:rPr lang="en-US" sz="1700" i="1" dirty="0">
                                <a:solidFill>
                                  <a:srgbClr val="FFFF00"/>
                                </a:solidFill>
                                <a:latin typeface="Cambria Math" panose="02040503050406030204" pitchFamily="18" charset="0"/>
                              </a:rPr>
                            </m:ctrlPr>
                          </m:dPr>
                          <m:e>
                            <m:r>
                              <a:rPr lang="en-US" sz="1700" i="1" dirty="0">
                                <a:solidFill>
                                  <a:srgbClr val="FFFF00"/>
                                </a:solidFill>
                                <a:latin typeface="Cambria Math" panose="02040503050406030204" pitchFamily="18" charset="0"/>
                              </a:rPr>
                              <m:t>𝑥</m:t>
                            </m:r>
                          </m:e>
                        </m:d>
                        <m:sSub>
                          <m:sSubPr>
                            <m:ctrlPr>
                              <a:rPr lang="en-US" sz="1700" i="1" dirty="0">
                                <a:solidFill>
                                  <a:srgbClr val="FFFF00"/>
                                </a:solidFill>
                                <a:latin typeface="Cambria Math" panose="02040503050406030204" pitchFamily="18" charset="0"/>
                              </a:rPr>
                            </m:ctrlPr>
                          </m:sSubPr>
                          <m:e>
                            <m:r>
                              <a:rPr lang="en-US" sz="1700" i="1" dirty="0">
                                <a:solidFill>
                                  <a:srgbClr val="FFFF00"/>
                                </a:solidFill>
                                <a:latin typeface="Cambria Math" panose="02040503050406030204" pitchFamily="18" charset="0"/>
                              </a:rPr>
                              <m:t>𝑐</m:t>
                            </m:r>
                          </m:e>
                          <m:sub>
                            <m:r>
                              <a:rPr lang="en-US" sz="1700" i="1" dirty="0">
                                <a:solidFill>
                                  <a:srgbClr val="FFFF00"/>
                                </a:solidFill>
                                <a:latin typeface="Cambria Math" panose="02040503050406030204" pitchFamily="18" charset="0"/>
                              </a:rPr>
                              <m:t>𝐶</m:t>
                            </m:r>
                            <m:r>
                              <a:rPr lang="en-US" sz="1700" i="1" dirty="0">
                                <a:solidFill>
                                  <a:srgbClr val="FFFF00"/>
                                </a:solidFill>
                                <a:latin typeface="Cambria Math" panose="02040503050406030204" pitchFamily="18" charset="0"/>
                              </a:rPr>
                              <m:t>,1</m:t>
                            </m:r>
                          </m:sub>
                        </m:sSub>
                        <m:d>
                          <m:dPr>
                            <m:ctrlPr>
                              <a:rPr lang="en-US" sz="1700" i="1" dirty="0">
                                <a:solidFill>
                                  <a:srgbClr val="FFFF00"/>
                                </a:solidFill>
                                <a:latin typeface="Cambria Math" panose="02040503050406030204" pitchFamily="18" charset="0"/>
                              </a:rPr>
                            </m:ctrlPr>
                          </m:dPr>
                          <m:e>
                            <m:r>
                              <a:rPr lang="en-US" sz="1700" i="1" dirty="0">
                                <a:solidFill>
                                  <a:srgbClr val="FFFF00"/>
                                </a:solidFill>
                                <a:latin typeface="Cambria Math" panose="02040503050406030204" pitchFamily="18" charset="0"/>
                              </a:rPr>
                              <m:t>𝑥</m:t>
                            </m:r>
                            <m:r>
                              <a:rPr lang="en-US" sz="1700" b="0" i="1" dirty="0" smtClean="0">
                                <a:solidFill>
                                  <a:srgbClr val="FFFF00"/>
                                </a:solidFill>
                                <a:latin typeface="Cambria Math" panose="02040503050406030204" pitchFamily="18" charset="0"/>
                              </a:rPr>
                              <m:t>′</m:t>
                            </m:r>
                          </m:e>
                        </m:d>
                        <m:r>
                          <a:rPr lang="en-US" sz="1700" b="0" i="1" dirty="0" smtClean="0">
                            <a:solidFill>
                              <a:schemeClr val="tx1"/>
                            </a:solidFill>
                            <a:latin typeface="Cambria Math" panose="02040503050406030204" pitchFamily="18" charset="0"/>
                          </a:rPr>
                          <m:t>+</m:t>
                        </m:r>
                        <m:sSub>
                          <m:sSubPr>
                            <m:ctrlPr>
                              <a:rPr lang="en-US" sz="1700" i="1" dirty="0">
                                <a:solidFill>
                                  <a:srgbClr val="66FF66"/>
                                </a:solidFill>
                                <a:latin typeface="Cambria Math" panose="02040503050406030204" pitchFamily="18" charset="0"/>
                              </a:rPr>
                            </m:ctrlPr>
                          </m:sSubPr>
                          <m:e>
                            <m:r>
                              <a:rPr lang="en-US" sz="1700" i="1" dirty="0">
                                <a:solidFill>
                                  <a:srgbClr val="66FF66"/>
                                </a:solidFill>
                                <a:latin typeface="Cambria Math" panose="02040503050406030204" pitchFamily="18" charset="0"/>
                              </a:rPr>
                              <m:t>𝑐</m:t>
                            </m:r>
                          </m:e>
                          <m:sub>
                            <m:r>
                              <a:rPr lang="en-US" sz="1700" i="1" dirty="0">
                                <a:solidFill>
                                  <a:srgbClr val="66FF66"/>
                                </a:solidFill>
                                <a:latin typeface="Cambria Math" panose="02040503050406030204" pitchFamily="18" charset="0"/>
                              </a:rPr>
                              <m:t>𝐺</m:t>
                            </m:r>
                            <m:r>
                              <a:rPr lang="en-US" sz="1700" i="1" dirty="0">
                                <a:solidFill>
                                  <a:srgbClr val="66FF66"/>
                                </a:solidFill>
                                <a:latin typeface="Cambria Math" panose="02040503050406030204" pitchFamily="18" charset="0"/>
                              </a:rPr>
                              <m:t>,1</m:t>
                            </m:r>
                          </m:sub>
                        </m:sSub>
                        <m:d>
                          <m:dPr>
                            <m:ctrlPr>
                              <a:rPr lang="en-US" sz="1700" i="1" dirty="0">
                                <a:solidFill>
                                  <a:srgbClr val="66FF66"/>
                                </a:solidFill>
                                <a:latin typeface="Cambria Math" panose="02040503050406030204" pitchFamily="18" charset="0"/>
                              </a:rPr>
                            </m:ctrlPr>
                          </m:dPr>
                          <m:e>
                            <m:r>
                              <a:rPr lang="en-US" sz="1700" i="1" dirty="0">
                                <a:solidFill>
                                  <a:srgbClr val="66FF66"/>
                                </a:solidFill>
                                <a:latin typeface="Cambria Math" panose="02040503050406030204" pitchFamily="18" charset="0"/>
                              </a:rPr>
                              <m:t>𝑥</m:t>
                            </m:r>
                          </m:e>
                        </m:d>
                        <m:sSub>
                          <m:sSubPr>
                            <m:ctrlPr>
                              <a:rPr lang="en-US" sz="1700" i="1" dirty="0">
                                <a:solidFill>
                                  <a:srgbClr val="66FF66"/>
                                </a:solidFill>
                                <a:latin typeface="Cambria Math" panose="02040503050406030204" pitchFamily="18" charset="0"/>
                              </a:rPr>
                            </m:ctrlPr>
                          </m:sSubPr>
                          <m:e>
                            <m:r>
                              <a:rPr lang="en-US" sz="1700" i="1" dirty="0">
                                <a:solidFill>
                                  <a:srgbClr val="66FF66"/>
                                </a:solidFill>
                                <a:latin typeface="Cambria Math" panose="02040503050406030204" pitchFamily="18" charset="0"/>
                              </a:rPr>
                              <m:t>𝑐</m:t>
                            </m:r>
                          </m:e>
                          <m:sub>
                            <m:r>
                              <a:rPr lang="en-US" sz="1700" i="1" dirty="0">
                                <a:solidFill>
                                  <a:srgbClr val="66FF66"/>
                                </a:solidFill>
                                <a:latin typeface="Cambria Math" panose="02040503050406030204" pitchFamily="18" charset="0"/>
                              </a:rPr>
                              <m:t>𝐺</m:t>
                            </m:r>
                            <m:r>
                              <a:rPr lang="en-US" sz="1700" i="1" dirty="0">
                                <a:solidFill>
                                  <a:srgbClr val="66FF66"/>
                                </a:solidFill>
                                <a:latin typeface="Cambria Math" panose="02040503050406030204" pitchFamily="18" charset="0"/>
                              </a:rPr>
                              <m:t>,1</m:t>
                            </m:r>
                          </m:sub>
                        </m:sSub>
                        <m:d>
                          <m:dPr>
                            <m:ctrlPr>
                              <a:rPr lang="en-US" sz="1700" i="1" dirty="0">
                                <a:solidFill>
                                  <a:srgbClr val="66FF66"/>
                                </a:solidFill>
                                <a:latin typeface="Cambria Math" panose="02040503050406030204" pitchFamily="18" charset="0"/>
                              </a:rPr>
                            </m:ctrlPr>
                          </m:dPr>
                          <m:e>
                            <m:r>
                              <a:rPr lang="en-US" sz="1700" i="1" dirty="0">
                                <a:solidFill>
                                  <a:srgbClr val="66FF66"/>
                                </a:solidFill>
                                <a:latin typeface="Cambria Math" panose="02040503050406030204" pitchFamily="18" charset="0"/>
                              </a:rPr>
                              <m:t>𝑥</m:t>
                            </m:r>
                            <m:r>
                              <a:rPr lang="en-US" sz="1700" b="0" i="1" dirty="0" smtClean="0">
                                <a:solidFill>
                                  <a:srgbClr val="66FF66"/>
                                </a:solidFill>
                                <a:latin typeface="Cambria Math" panose="02040503050406030204" pitchFamily="18" charset="0"/>
                              </a:rPr>
                              <m:t>′</m:t>
                            </m:r>
                          </m:e>
                        </m:d>
                        <m:r>
                          <a:rPr lang="en-US" sz="1700" b="0" i="1" dirty="0" smtClean="0">
                            <a:solidFill>
                              <a:schemeClr val="tx1"/>
                            </a:solidFill>
                            <a:latin typeface="Cambria Math" panose="02040503050406030204" pitchFamily="18" charset="0"/>
                          </a:rPr>
                          <m:t>+…</m:t>
                        </m:r>
                      </m:oMath>
                    </m:oMathPara>
                  </a14:m>
                  <a:endParaRPr lang="en-US" sz="1700" dirty="0">
                    <a:solidFill>
                      <a:schemeClr val="tx1"/>
                    </a:solidFill>
                  </a:endParaRPr>
                </a:p>
                <a:p>
                  <a:pPr lvl="0" defTabSz="622300">
                    <a:lnSpc>
                      <a:spcPct val="90000"/>
                    </a:lnSpc>
                    <a:spcBef>
                      <a:spcPct val="0"/>
                    </a:spcBef>
                    <a:spcAft>
                      <a:spcPct val="35000"/>
                    </a:spcAft>
                  </a:pPr>
                  <a14:m>
                    <m:oMathPara xmlns:m="http://schemas.openxmlformats.org/officeDocument/2006/math">
                      <m:oMathParaPr>
                        <m:jc m:val="left"/>
                      </m:oMathParaPr>
                      <m:oMath xmlns:m="http://schemas.openxmlformats.org/officeDocument/2006/math">
                        <m:r>
                          <a:rPr lang="en-US" sz="1700" b="0" i="1" smtClean="0">
                            <a:solidFill>
                              <a:schemeClr val="tx1"/>
                            </a:solidFill>
                            <a:latin typeface="Cambria Math" panose="02040503050406030204" pitchFamily="18" charset="0"/>
                          </a:rPr>
                          <m:t>…+</m:t>
                        </m:r>
                        <m:sSub>
                          <m:sSubPr>
                            <m:ctrlPr>
                              <a:rPr lang="en-US" sz="1700" i="1">
                                <a:solidFill>
                                  <a:srgbClr val="FFC000"/>
                                </a:solidFill>
                                <a:latin typeface="Cambria Math" panose="02040503050406030204" pitchFamily="18" charset="0"/>
                              </a:rPr>
                            </m:ctrlPr>
                          </m:sSubPr>
                          <m:e>
                            <m:r>
                              <a:rPr lang="en-US" sz="1700" i="1">
                                <a:solidFill>
                                  <a:srgbClr val="FFC000"/>
                                </a:solidFill>
                                <a:latin typeface="Cambria Math" panose="02040503050406030204" pitchFamily="18" charset="0"/>
                              </a:rPr>
                              <m:t>𝑐</m:t>
                            </m:r>
                          </m:e>
                          <m:sub>
                            <m:r>
                              <a:rPr lang="en-US" sz="1700" i="1">
                                <a:solidFill>
                                  <a:srgbClr val="FFC000"/>
                                </a:solidFill>
                                <a:latin typeface="Cambria Math" panose="02040503050406030204" pitchFamily="18" charset="0"/>
                              </a:rPr>
                              <m:t>𝐴</m:t>
                            </m:r>
                            <m:r>
                              <a:rPr lang="en-US" sz="1700" i="1">
                                <a:solidFill>
                                  <a:srgbClr val="FFC000"/>
                                </a:solidFill>
                                <a:latin typeface="Cambria Math" panose="02040503050406030204" pitchFamily="18" charset="0"/>
                              </a:rPr>
                              <m:t>,2</m:t>
                            </m:r>
                          </m:sub>
                        </m:sSub>
                        <m:d>
                          <m:dPr>
                            <m:ctrlPr>
                              <a:rPr lang="en-US" sz="1700" i="1">
                                <a:solidFill>
                                  <a:srgbClr val="FFC000"/>
                                </a:solidFill>
                                <a:latin typeface="Cambria Math" panose="02040503050406030204" pitchFamily="18" charset="0"/>
                              </a:rPr>
                            </m:ctrlPr>
                          </m:dPr>
                          <m:e>
                            <m:r>
                              <a:rPr lang="en-US" sz="1700" i="1">
                                <a:solidFill>
                                  <a:srgbClr val="FFC000"/>
                                </a:solidFill>
                                <a:latin typeface="Cambria Math" panose="02040503050406030204" pitchFamily="18" charset="0"/>
                              </a:rPr>
                              <m:t>𝑥</m:t>
                            </m:r>
                          </m:e>
                        </m:d>
                        <m:sSub>
                          <m:sSubPr>
                            <m:ctrlPr>
                              <a:rPr lang="en-US" sz="1700" i="1">
                                <a:solidFill>
                                  <a:srgbClr val="FFC000"/>
                                </a:solidFill>
                                <a:latin typeface="Cambria Math" panose="02040503050406030204" pitchFamily="18" charset="0"/>
                              </a:rPr>
                            </m:ctrlPr>
                          </m:sSubPr>
                          <m:e>
                            <m:r>
                              <a:rPr lang="en-US" sz="1700" i="1">
                                <a:solidFill>
                                  <a:srgbClr val="FFC000"/>
                                </a:solidFill>
                                <a:latin typeface="Cambria Math" panose="02040503050406030204" pitchFamily="18" charset="0"/>
                              </a:rPr>
                              <m:t>𝑐</m:t>
                            </m:r>
                          </m:e>
                          <m:sub>
                            <m:r>
                              <a:rPr lang="en-US" sz="1700" i="1">
                                <a:solidFill>
                                  <a:srgbClr val="FFC000"/>
                                </a:solidFill>
                                <a:latin typeface="Cambria Math" panose="02040503050406030204" pitchFamily="18" charset="0"/>
                              </a:rPr>
                              <m:t>𝐴</m:t>
                            </m:r>
                            <m:r>
                              <a:rPr lang="en-US" sz="1700" i="1">
                                <a:solidFill>
                                  <a:srgbClr val="FFC000"/>
                                </a:solidFill>
                                <a:latin typeface="Cambria Math" panose="02040503050406030204" pitchFamily="18" charset="0"/>
                              </a:rPr>
                              <m:t>,2</m:t>
                            </m:r>
                          </m:sub>
                        </m:sSub>
                        <m:d>
                          <m:dPr>
                            <m:ctrlPr>
                              <a:rPr lang="en-US" sz="1700" i="1">
                                <a:solidFill>
                                  <a:srgbClr val="FFC000"/>
                                </a:solidFill>
                                <a:latin typeface="Cambria Math" panose="02040503050406030204" pitchFamily="18" charset="0"/>
                              </a:rPr>
                            </m:ctrlPr>
                          </m:dPr>
                          <m:e>
                            <m:sSup>
                              <m:sSupPr>
                                <m:ctrlPr>
                                  <a:rPr lang="en-US" sz="1700" i="1">
                                    <a:solidFill>
                                      <a:srgbClr val="FFC000"/>
                                    </a:solidFill>
                                    <a:latin typeface="Cambria Math" panose="02040503050406030204" pitchFamily="18" charset="0"/>
                                  </a:rPr>
                                </m:ctrlPr>
                              </m:sSupPr>
                              <m:e>
                                <m:r>
                                  <a:rPr lang="en-US" sz="1700" i="1">
                                    <a:solidFill>
                                      <a:srgbClr val="FFC000"/>
                                    </a:solidFill>
                                    <a:latin typeface="Cambria Math" panose="02040503050406030204" pitchFamily="18" charset="0"/>
                                  </a:rPr>
                                  <m:t>𝑥</m:t>
                                </m:r>
                              </m:e>
                              <m:sup>
                                <m:r>
                                  <a:rPr lang="en-US" sz="1700" i="1">
                                    <a:solidFill>
                                      <a:srgbClr val="FFC000"/>
                                    </a:solidFill>
                                    <a:latin typeface="Cambria Math" panose="02040503050406030204" pitchFamily="18" charset="0"/>
                                  </a:rPr>
                                  <m:t>′</m:t>
                                </m:r>
                              </m:sup>
                            </m:sSup>
                          </m:e>
                        </m:d>
                        <m:r>
                          <a:rPr lang="en-US" sz="1700" i="1">
                            <a:solidFill>
                              <a:schemeClr val="tx1"/>
                            </a:solidFill>
                            <a:latin typeface="Cambria Math" panose="02040503050406030204" pitchFamily="18" charset="0"/>
                          </a:rPr>
                          <m:t>+</m:t>
                        </m:r>
                        <m:r>
                          <a:rPr lang="en-US" sz="1700" i="1">
                            <a:solidFill>
                              <a:srgbClr val="FFC000"/>
                            </a:solidFill>
                            <a:latin typeface="Cambria Math" panose="02040503050406030204" pitchFamily="18" charset="0"/>
                          </a:rPr>
                          <m:t> </m:t>
                        </m:r>
                        <m:sSub>
                          <m:sSubPr>
                            <m:ctrlPr>
                              <a:rPr lang="en-US" sz="1700" i="1" dirty="0">
                                <a:solidFill>
                                  <a:srgbClr val="FF0000"/>
                                </a:solidFill>
                                <a:latin typeface="Cambria Math" panose="02040503050406030204" pitchFamily="18" charset="0"/>
                              </a:rPr>
                            </m:ctrlPr>
                          </m:sSubPr>
                          <m:e>
                            <m:r>
                              <a:rPr lang="en-US" sz="1700" i="1" dirty="0">
                                <a:solidFill>
                                  <a:srgbClr val="FF0000"/>
                                </a:solidFill>
                                <a:latin typeface="Cambria Math" panose="02040503050406030204" pitchFamily="18" charset="0"/>
                              </a:rPr>
                              <m:t>𝑐</m:t>
                            </m:r>
                          </m:e>
                          <m:sub>
                            <m:r>
                              <a:rPr lang="en-US" sz="1700" i="1" dirty="0">
                                <a:solidFill>
                                  <a:srgbClr val="FF0000"/>
                                </a:solidFill>
                                <a:latin typeface="Cambria Math" panose="02040503050406030204" pitchFamily="18" charset="0"/>
                              </a:rPr>
                              <m:t>𝑇</m:t>
                            </m:r>
                            <m:r>
                              <a:rPr lang="en-US" sz="1700" i="1" dirty="0">
                                <a:solidFill>
                                  <a:srgbClr val="FF0000"/>
                                </a:solidFill>
                                <a:latin typeface="Cambria Math" panose="02040503050406030204" pitchFamily="18" charset="0"/>
                              </a:rPr>
                              <m:t>,2</m:t>
                            </m:r>
                          </m:sub>
                        </m:sSub>
                        <m:d>
                          <m:dPr>
                            <m:ctrlPr>
                              <a:rPr lang="en-US" sz="1700" i="1" dirty="0">
                                <a:solidFill>
                                  <a:srgbClr val="FF0000"/>
                                </a:solidFill>
                                <a:latin typeface="Cambria Math" panose="02040503050406030204" pitchFamily="18" charset="0"/>
                              </a:rPr>
                            </m:ctrlPr>
                          </m:dPr>
                          <m:e>
                            <m:r>
                              <a:rPr lang="en-US" sz="1700" i="1" dirty="0">
                                <a:solidFill>
                                  <a:srgbClr val="FF0000"/>
                                </a:solidFill>
                                <a:latin typeface="Cambria Math" panose="02040503050406030204" pitchFamily="18" charset="0"/>
                              </a:rPr>
                              <m:t>𝑥</m:t>
                            </m:r>
                          </m:e>
                        </m:d>
                        <m:sSub>
                          <m:sSubPr>
                            <m:ctrlPr>
                              <a:rPr lang="en-US" sz="1700" i="1" dirty="0">
                                <a:solidFill>
                                  <a:srgbClr val="FF0000"/>
                                </a:solidFill>
                                <a:latin typeface="Cambria Math" panose="02040503050406030204" pitchFamily="18" charset="0"/>
                              </a:rPr>
                            </m:ctrlPr>
                          </m:sSubPr>
                          <m:e>
                            <m:r>
                              <a:rPr lang="en-US" sz="1700" i="1" dirty="0">
                                <a:solidFill>
                                  <a:srgbClr val="FF0000"/>
                                </a:solidFill>
                                <a:latin typeface="Cambria Math" panose="02040503050406030204" pitchFamily="18" charset="0"/>
                              </a:rPr>
                              <m:t>𝑐</m:t>
                            </m:r>
                          </m:e>
                          <m:sub>
                            <m:r>
                              <a:rPr lang="en-US" sz="1700" i="1" dirty="0">
                                <a:solidFill>
                                  <a:srgbClr val="FF0000"/>
                                </a:solidFill>
                                <a:latin typeface="Cambria Math" panose="02040503050406030204" pitchFamily="18" charset="0"/>
                              </a:rPr>
                              <m:t>𝑇</m:t>
                            </m:r>
                            <m:r>
                              <a:rPr lang="en-US" sz="1700" i="1" dirty="0">
                                <a:solidFill>
                                  <a:srgbClr val="FF0000"/>
                                </a:solidFill>
                                <a:latin typeface="Cambria Math" panose="02040503050406030204" pitchFamily="18" charset="0"/>
                              </a:rPr>
                              <m:t>,2</m:t>
                            </m:r>
                          </m:sub>
                        </m:sSub>
                        <m:d>
                          <m:dPr>
                            <m:ctrlPr>
                              <a:rPr lang="en-US" sz="1700" i="1" dirty="0">
                                <a:solidFill>
                                  <a:srgbClr val="FF0000"/>
                                </a:solidFill>
                                <a:latin typeface="Cambria Math" panose="02040503050406030204" pitchFamily="18" charset="0"/>
                              </a:rPr>
                            </m:ctrlPr>
                          </m:dPr>
                          <m:e>
                            <m:sSup>
                              <m:sSupPr>
                                <m:ctrlPr>
                                  <a:rPr lang="en-US" sz="1700" i="1" dirty="0">
                                    <a:solidFill>
                                      <a:srgbClr val="FF0000"/>
                                    </a:solidFill>
                                    <a:latin typeface="Cambria Math" panose="02040503050406030204" pitchFamily="18" charset="0"/>
                                  </a:rPr>
                                </m:ctrlPr>
                              </m:sSupPr>
                              <m:e>
                                <m:r>
                                  <a:rPr lang="en-US" sz="1700" i="1" dirty="0">
                                    <a:solidFill>
                                      <a:srgbClr val="FF0000"/>
                                    </a:solidFill>
                                    <a:latin typeface="Cambria Math" panose="02040503050406030204" pitchFamily="18" charset="0"/>
                                  </a:rPr>
                                  <m:t>𝑥</m:t>
                                </m:r>
                              </m:e>
                              <m:sup>
                                <m:r>
                                  <a:rPr lang="en-US" sz="1700" i="1" dirty="0">
                                    <a:solidFill>
                                      <a:srgbClr val="FF0000"/>
                                    </a:solidFill>
                                    <a:latin typeface="Cambria Math" panose="02040503050406030204" pitchFamily="18" charset="0"/>
                                  </a:rPr>
                                  <m:t>′</m:t>
                                </m:r>
                              </m:sup>
                            </m:sSup>
                          </m:e>
                        </m:d>
                        <m:r>
                          <a:rPr lang="en-US" sz="1700" i="1" dirty="0">
                            <a:solidFill>
                              <a:schemeClr val="tx1"/>
                            </a:solidFill>
                            <a:latin typeface="Cambria Math" panose="02040503050406030204" pitchFamily="18" charset="0"/>
                          </a:rPr>
                          <m:t>+</m:t>
                        </m:r>
                        <m:sSub>
                          <m:sSubPr>
                            <m:ctrlPr>
                              <a:rPr lang="en-US" sz="1700" i="1" dirty="0">
                                <a:solidFill>
                                  <a:srgbClr val="FFFF00"/>
                                </a:solidFill>
                                <a:latin typeface="Cambria Math" panose="02040503050406030204" pitchFamily="18" charset="0"/>
                              </a:rPr>
                            </m:ctrlPr>
                          </m:sSubPr>
                          <m:e>
                            <m:r>
                              <a:rPr lang="en-US" sz="1700" i="1" dirty="0">
                                <a:solidFill>
                                  <a:srgbClr val="FFFF00"/>
                                </a:solidFill>
                                <a:latin typeface="Cambria Math" panose="02040503050406030204" pitchFamily="18" charset="0"/>
                              </a:rPr>
                              <m:t>𝑐</m:t>
                            </m:r>
                          </m:e>
                          <m:sub>
                            <m:r>
                              <a:rPr lang="en-US" sz="1700" i="1" dirty="0">
                                <a:solidFill>
                                  <a:srgbClr val="FFFF00"/>
                                </a:solidFill>
                                <a:latin typeface="Cambria Math" panose="02040503050406030204" pitchFamily="18" charset="0"/>
                              </a:rPr>
                              <m:t>𝐶</m:t>
                            </m:r>
                            <m:r>
                              <a:rPr lang="en-US" sz="1700" i="1" dirty="0">
                                <a:solidFill>
                                  <a:srgbClr val="FFFF00"/>
                                </a:solidFill>
                                <a:latin typeface="Cambria Math" panose="02040503050406030204" pitchFamily="18" charset="0"/>
                              </a:rPr>
                              <m:t>,2</m:t>
                            </m:r>
                          </m:sub>
                        </m:sSub>
                        <m:d>
                          <m:dPr>
                            <m:ctrlPr>
                              <a:rPr lang="en-US" sz="1700" i="1" dirty="0">
                                <a:solidFill>
                                  <a:srgbClr val="FFFF00"/>
                                </a:solidFill>
                                <a:latin typeface="Cambria Math" panose="02040503050406030204" pitchFamily="18" charset="0"/>
                              </a:rPr>
                            </m:ctrlPr>
                          </m:dPr>
                          <m:e>
                            <m:r>
                              <a:rPr lang="en-US" sz="1700" i="1" dirty="0">
                                <a:solidFill>
                                  <a:srgbClr val="FFFF00"/>
                                </a:solidFill>
                                <a:latin typeface="Cambria Math" panose="02040503050406030204" pitchFamily="18" charset="0"/>
                              </a:rPr>
                              <m:t>𝑥</m:t>
                            </m:r>
                          </m:e>
                        </m:d>
                        <m:sSub>
                          <m:sSubPr>
                            <m:ctrlPr>
                              <a:rPr lang="en-US" sz="1700" i="1" dirty="0">
                                <a:solidFill>
                                  <a:srgbClr val="FFFF00"/>
                                </a:solidFill>
                                <a:latin typeface="Cambria Math" panose="02040503050406030204" pitchFamily="18" charset="0"/>
                              </a:rPr>
                            </m:ctrlPr>
                          </m:sSubPr>
                          <m:e>
                            <m:r>
                              <a:rPr lang="en-US" sz="1700" i="1" dirty="0">
                                <a:solidFill>
                                  <a:srgbClr val="FFFF00"/>
                                </a:solidFill>
                                <a:latin typeface="Cambria Math" panose="02040503050406030204" pitchFamily="18" charset="0"/>
                              </a:rPr>
                              <m:t>𝑐</m:t>
                            </m:r>
                          </m:e>
                          <m:sub>
                            <m:r>
                              <a:rPr lang="en-US" sz="1700" i="1" dirty="0">
                                <a:solidFill>
                                  <a:srgbClr val="FFFF00"/>
                                </a:solidFill>
                                <a:latin typeface="Cambria Math" panose="02040503050406030204" pitchFamily="18" charset="0"/>
                              </a:rPr>
                              <m:t>𝐶</m:t>
                            </m:r>
                            <m:r>
                              <a:rPr lang="en-US" sz="1700" i="1" dirty="0">
                                <a:solidFill>
                                  <a:srgbClr val="FFFF00"/>
                                </a:solidFill>
                                <a:latin typeface="Cambria Math" panose="02040503050406030204" pitchFamily="18" charset="0"/>
                              </a:rPr>
                              <m:t>,2</m:t>
                            </m:r>
                          </m:sub>
                        </m:sSub>
                        <m:d>
                          <m:dPr>
                            <m:ctrlPr>
                              <a:rPr lang="en-US" sz="1700" i="1" dirty="0">
                                <a:solidFill>
                                  <a:srgbClr val="FFFF00"/>
                                </a:solidFill>
                                <a:latin typeface="Cambria Math" panose="02040503050406030204" pitchFamily="18" charset="0"/>
                              </a:rPr>
                            </m:ctrlPr>
                          </m:dPr>
                          <m:e>
                            <m:sSup>
                              <m:sSupPr>
                                <m:ctrlPr>
                                  <a:rPr lang="en-US" sz="1700" i="1" dirty="0">
                                    <a:solidFill>
                                      <a:srgbClr val="FFFF00"/>
                                    </a:solidFill>
                                    <a:latin typeface="Cambria Math" panose="02040503050406030204" pitchFamily="18" charset="0"/>
                                  </a:rPr>
                                </m:ctrlPr>
                              </m:sSupPr>
                              <m:e>
                                <m:r>
                                  <a:rPr lang="en-US" sz="1700" i="1" dirty="0">
                                    <a:solidFill>
                                      <a:srgbClr val="FFFF00"/>
                                    </a:solidFill>
                                    <a:latin typeface="Cambria Math" panose="02040503050406030204" pitchFamily="18" charset="0"/>
                                  </a:rPr>
                                  <m:t>𝑥</m:t>
                                </m:r>
                              </m:e>
                              <m:sup>
                                <m:r>
                                  <a:rPr lang="en-US" sz="1700" i="1" dirty="0">
                                    <a:solidFill>
                                      <a:srgbClr val="FFFF00"/>
                                    </a:solidFill>
                                    <a:latin typeface="Cambria Math" panose="02040503050406030204" pitchFamily="18" charset="0"/>
                                  </a:rPr>
                                  <m:t>′</m:t>
                                </m:r>
                              </m:sup>
                            </m:sSup>
                          </m:e>
                        </m:d>
                        <m:r>
                          <a:rPr lang="en-US" sz="1700" i="1" dirty="0">
                            <a:solidFill>
                              <a:schemeClr val="tx1"/>
                            </a:solidFill>
                            <a:latin typeface="Cambria Math" panose="02040503050406030204" pitchFamily="18" charset="0"/>
                          </a:rPr>
                          <m:t>+</m:t>
                        </m:r>
                        <m:sSub>
                          <m:sSubPr>
                            <m:ctrlPr>
                              <a:rPr lang="en-US" sz="1700" i="1" dirty="0">
                                <a:solidFill>
                                  <a:srgbClr val="66FF66"/>
                                </a:solidFill>
                                <a:latin typeface="Cambria Math" panose="02040503050406030204" pitchFamily="18" charset="0"/>
                              </a:rPr>
                            </m:ctrlPr>
                          </m:sSubPr>
                          <m:e>
                            <m:r>
                              <a:rPr lang="en-US" sz="1700" i="1" dirty="0">
                                <a:solidFill>
                                  <a:srgbClr val="66FF66"/>
                                </a:solidFill>
                                <a:latin typeface="Cambria Math" panose="02040503050406030204" pitchFamily="18" charset="0"/>
                              </a:rPr>
                              <m:t>𝑐</m:t>
                            </m:r>
                          </m:e>
                          <m:sub>
                            <m:r>
                              <a:rPr lang="en-US" sz="1700" i="1" dirty="0">
                                <a:solidFill>
                                  <a:srgbClr val="66FF66"/>
                                </a:solidFill>
                                <a:latin typeface="Cambria Math" panose="02040503050406030204" pitchFamily="18" charset="0"/>
                              </a:rPr>
                              <m:t>𝐺</m:t>
                            </m:r>
                            <m:r>
                              <a:rPr lang="en-US" sz="1700" i="1" dirty="0">
                                <a:solidFill>
                                  <a:srgbClr val="66FF66"/>
                                </a:solidFill>
                                <a:latin typeface="Cambria Math" panose="02040503050406030204" pitchFamily="18" charset="0"/>
                              </a:rPr>
                              <m:t>,2</m:t>
                            </m:r>
                          </m:sub>
                        </m:sSub>
                        <m:d>
                          <m:dPr>
                            <m:ctrlPr>
                              <a:rPr lang="en-US" sz="1700" i="1" dirty="0">
                                <a:solidFill>
                                  <a:srgbClr val="66FF66"/>
                                </a:solidFill>
                                <a:latin typeface="Cambria Math" panose="02040503050406030204" pitchFamily="18" charset="0"/>
                              </a:rPr>
                            </m:ctrlPr>
                          </m:dPr>
                          <m:e>
                            <m:r>
                              <a:rPr lang="en-US" sz="1700" i="1" dirty="0">
                                <a:solidFill>
                                  <a:srgbClr val="66FF66"/>
                                </a:solidFill>
                                <a:latin typeface="Cambria Math" panose="02040503050406030204" pitchFamily="18" charset="0"/>
                              </a:rPr>
                              <m:t>𝑥</m:t>
                            </m:r>
                          </m:e>
                        </m:d>
                        <m:sSub>
                          <m:sSubPr>
                            <m:ctrlPr>
                              <a:rPr lang="en-US" sz="1700" i="1" dirty="0">
                                <a:solidFill>
                                  <a:srgbClr val="66FF66"/>
                                </a:solidFill>
                                <a:latin typeface="Cambria Math" panose="02040503050406030204" pitchFamily="18" charset="0"/>
                              </a:rPr>
                            </m:ctrlPr>
                          </m:sSubPr>
                          <m:e>
                            <m:r>
                              <a:rPr lang="en-US" sz="1700" i="1" dirty="0">
                                <a:solidFill>
                                  <a:srgbClr val="66FF66"/>
                                </a:solidFill>
                                <a:latin typeface="Cambria Math" panose="02040503050406030204" pitchFamily="18" charset="0"/>
                              </a:rPr>
                              <m:t>𝑐</m:t>
                            </m:r>
                          </m:e>
                          <m:sub>
                            <m:r>
                              <a:rPr lang="en-US" sz="1700" i="1" dirty="0">
                                <a:solidFill>
                                  <a:srgbClr val="66FF66"/>
                                </a:solidFill>
                                <a:latin typeface="Cambria Math" panose="02040503050406030204" pitchFamily="18" charset="0"/>
                              </a:rPr>
                              <m:t>𝐺</m:t>
                            </m:r>
                            <m:r>
                              <a:rPr lang="en-US" sz="1700" i="1" dirty="0">
                                <a:solidFill>
                                  <a:srgbClr val="66FF66"/>
                                </a:solidFill>
                                <a:latin typeface="Cambria Math" panose="02040503050406030204" pitchFamily="18" charset="0"/>
                              </a:rPr>
                              <m:t>,2</m:t>
                            </m:r>
                          </m:sub>
                        </m:sSub>
                        <m:d>
                          <m:dPr>
                            <m:ctrlPr>
                              <a:rPr lang="en-US" sz="1700" i="1" dirty="0">
                                <a:solidFill>
                                  <a:srgbClr val="66FF66"/>
                                </a:solidFill>
                                <a:latin typeface="Cambria Math" panose="02040503050406030204" pitchFamily="18" charset="0"/>
                              </a:rPr>
                            </m:ctrlPr>
                          </m:dPr>
                          <m:e>
                            <m:sSup>
                              <m:sSupPr>
                                <m:ctrlPr>
                                  <a:rPr lang="en-US" sz="1700" i="1" dirty="0">
                                    <a:solidFill>
                                      <a:srgbClr val="66FF66"/>
                                    </a:solidFill>
                                    <a:latin typeface="Cambria Math" panose="02040503050406030204" pitchFamily="18" charset="0"/>
                                  </a:rPr>
                                </m:ctrlPr>
                              </m:sSupPr>
                              <m:e>
                                <m:r>
                                  <a:rPr lang="en-US" sz="1700" i="1" dirty="0">
                                    <a:solidFill>
                                      <a:srgbClr val="66FF66"/>
                                    </a:solidFill>
                                    <a:latin typeface="Cambria Math" panose="02040503050406030204" pitchFamily="18" charset="0"/>
                                  </a:rPr>
                                  <m:t>𝑥</m:t>
                                </m:r>
                              </m:e>
                              <m:sup>
                                <m:r>
                                  <a:rPr lang="en-US" sz="1700" i="1" dirty="0">
                                    <a:solidFill>
                                      <a:srgbClr val="66FF66"/>
                                    </a:solidFill>
                                    <a:latin typeface="Cambria Math" panose="02040503050406030204" pitchFamily="18" charset="0"/>
                                  </a:rPr>
                                  <m:t>′</m:t>
                                </m:r>
                              </m:sup>
                            </m:sSup>
                          </m:e>
                        </m:d>
                        <m:r>
                          <a:rPr lang="en-US" sz="1700" b="0" i="1" dirty="0" smtClean="0">
                            <a:solidFill>
                              <a:schemeClr val="tx1"/>
                            </a:solidFill>
                            <a:latin typeface="Cambria Math" panose="02040503050406030204" pitchFamily="18" charset="0"/>
                          </a:rPr>
                          <m:t>=</m:t>
                        </m:r>
                        <m:f>
                          <m:fPr>
                            <m:ctrlPr>
                              <a:rPr lang="en-US" sz="1700" b="1" i="1" dirty="0" smtClean="0">
                                <a:solidFill>
                                  <a:schemeClr val="tx1"/>
                                </a:solidFill>
                                <a:latin typeface="Cambria Math" panose="02040503050406030204" pitchFamily="18" charset="0"/>
                              </a:rPr>
                            </m:ctrlPr>
                          </m:fPr>
                          <m:num>
                            <m:r>
                              <a:rPr lang="en-US" sz="1700" b="1" i="1" dirty="0" smtClean="0">
                                <a:solidFill>
                                  <a:schemeClr val="tx1"/>
                                </a:solidFill>
                                <a:latin typeface="Cambria Math" panose="02040503050406030204" pitchFamily="18" charset="0"/>
                              </a:rPr>
                              <m:t>𝟒</m:t>
                            </m:r>
                          </m:num>
                          <m:den>
                            <m:r>
                              <a:rPr lang="en-US" sz="1700" b="1" i="1" dirty="0" smtClean="0">
                                <a:solidFill>
                                  <a:schemeClr val="tx1"/>
                                </a:solidFill>
                                <a:latin typeface="Cambria Math" panose="02040503050406030204" pitchFamily="18" charset="0"/>
                              </a:rPr>
                              <m:t>𝟑𝟓</m:t>
                            </m:r>
                          </m:den>
                        </m:f>
                        <m:r>
                          <a:rPr lang="en-US" sz="1700" b="1" i="1" dirty="0" smtClean="0">
                            <a:solidFill>
                              <a:schemeClr val="tx1"/>
                            </a:solidFill>
                            <a:latin typeface="Cambria Math" panose="02040503050406030204" pitchFamily="18" charset="0"/>
                          </a:rPr>
                          <m:t>≈.</m:t>
                        </m:r>
                        <m:r>
                          <a:rPr lang="en-US" sz="1700" b="1" i="1" dirty="0" smtClean="0">
                            <a:solidFill>
                              <a:schemeClr val="tx1"/>
                            </a:solidFill>
                            <a:latin typeface="Cambria Math" panose="02040503050406030204" pitchFamily="18" charset="0"/>
                          </a:rPr>
                          <m:t>𝟏𝟏𝟒𝟑</m:t>
                        </m:r>
                      </m:oMath>
                    </m:oMathPara>
                  </a14:m>
                  <a:endParaRPr lang="en-US" sz="1700" b="1" dirty="0"/>
                </a:p>
              </p:txBody>
            </p:sp>
          </mc:Choice>
          <mc:Fallback xmlns="">
            <p:sp>
              <p:nvSpPr>
                <p:cNvPr id="10" name="Rounded Rectangle 9"/>
                <p:cNvSpPr>
                  <a:spLocks noRot="1" noChangeAspect="1" noMove="1" noResize="1" noEditPoints="1" noAdjustHandles="1" noChangeArrowheads="1" noChangeShapeType="1" noTextEdit="1"/>
                </p:cNvSpPr>
                <p:nvPr/>
              </p:nvSpPr>
              <p:spPr>
                <a:xfrm>
                  <a:off x="2989386" y="4510348"/>
                  <a:ext cx="7819291" cy="1251331"/>
                </a:xfrm>
                <a:prstGeom prst="roundRect">
                  <a:avLst/>
                </a:prstGeom>
                <a:blipFill>
                  <a:blip r:embed="rId7"/>
                  <a:stretch>
                    <a:fillRect/>
                  </a:stretch>
                </a:blipFill>
                <a:effectLst>
                  <a:glow rad="127000">
                    <a:schemeClr val="tx1">
                      <a:alpha val="60000"/>
                    </a:schemeClr>
                  </a:glow>
                </a:effectLst>
              </p:spPr>
              <p:txBody>
                <a:bodyPr/>
                <a:lstStyle/>
                <a:p>
                  <a:r>
                    <a:rPr lang="en-US">
                      <a:noFill/>
                    </a:rPr>
                    <a:t> </a:t>
                  </a:r>
                </a:p>
              </p:txBody>
            </p:sp>
          </mc:Fallback>
        </mc:AlternateContent>
      </p:grpSp>
      <p:sp>
        <p:nvSpPr>
          <p:cNvPr id="12" name="Curved Down Arrow 11"/>
          <p:cNvSpPr/>
          <p:nvPr/>
        </p:nvSpPr>
        <p:spPr>
          <a:xfrm rot="5400000">
            <a:off x="10750998" y="2192972"/>
            <a:ext cx="948682" cy="44107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p:cNvSpPr/>
          <p:nvPr/>
        </p:nvSpPr>
        <p:spPr>
          <a:xfrm>
            <a:off x="1820677" y="3297614"/>
            <a:ext cx="477838" cy="8890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Left-Right-Up Arrow 15"/>
          <p:cNvSpPr/>
          <p:nvPr/>
        </p:nvSpPr>
        <p:spPr>
          <a:xfrm rot="10800000">
            <a:off x="5597759" y="4186689"/>
            <a:ext cx="2110907" cy="453863"/>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ounded Rectangle 12"/>
              <p:cNvSpPr>
                <a:spLocks/>
              </p:cNvSpPr>
              <p:nvPr/>
            </p:nvSpPr>
            <p:spPr>
              <a:xfrm>
                <a:off x="2434544" y="3616622"/>
                <a:ext cx="2843784" cy="886272"/>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numCol="1" rtlCol="0" anchor="ctr">
                <a:spAutoFit/>
              </a:bodyPr>
              <a:lstStyle/>
              <a:p>
                <a:pPr lvl="0" algn="ctr" defTabSz="711200">
                  <a:lnSpc>
                    <a:spcPct val="90000"/>
                  </a:lnSpc>
                  <a:spcBef>
                    <a:spcPct val="0"/>
                  </a:spcBef>
                  <a:spcAft>
                    <a:spcPct val="35000"/>
                  </a:spcAft>
                </a:pPr>
                <a14:m>
                  <m:oMath xmlns:m="http://schemas.openxmlformats.org/officeDocument/2006/math">
                    <m:sSub>
                      <m:sSubPr>
                        <m:ctrlPr>
                          <a:rPr lang="en-US" sz="1700" i="1" smtClean="0">
                            <a:solidFill>
                              <a:srgbClr val="FFC000"/>
                            </a:solidFill>
                            <a:latin typeface="Cambria Math" panose="02040503050406030204" pitchFamily="18" charset="0"/>
                          </a:rPr>
                        </m:ctrlPr>
                      </m:sSubPr>
                      <m:e>
                        <m:r>
                          <a:rPr lang="en-US" sz="1700" i="1">
                            <a:solidFill>
                              <a:srgbClr val="FFC000"/>
                            </a:solidFill>
                            <a:latin typeface="Cambria Math" panose="02040503050406030204" pitchFamily="18" charset="0"/>
                          </a:rPr>
                          <m:t>𝑐</m:t>
                        </m:r>
                      </m:e>
                      <m:sub>
                        <m:r>
                          <a:rPr lang="en-US" sz="1700" b="0" i="1" smtClean="0">
                            <a:solidFill>
                              <a:srgbClr val="FFC000"/>
                            </a:solidFill>
                            <a:latin typeface="Cambria Math" panose="02040503050406030204" pitchFamily="18" charset="0"/>
                          </a:rPr>
                          <m:t>𝐴</m:t>
                        </m:r>
                        <m:r>
                          <a:rPr lang="en-US" sz="1700" b="0" i="1" smtClean="0">
                            <a:solidFill>
                              <a:srgbClr val="FFC000"/>
                            </a:solidFill>
                            <a:latin typeface="Cambria Math" panose="02040503050406030204" pitchFamily="18" charset="0"/>
                          </a:rPr>
                          <m:t>,2</m:t>
                        </m:r>
                      </m:sub>
                    </m:sSub>
                    <m:d>
                      <m:dPr>
                        <m:ctrlPr>
                          <a:rPr lang="en-US" sz="1700" i="1">
                            <a:solidFill>
                              <a:srgbClr val="FFC000"/>
                            </a:solidFill>
                            <a:latin typeface="Cambria Math" panose="02040503050406030204" pitchFamily="18" charset="0"/>
                          </a:rPr>
                        </m:ctrlPr>
                      </m:dPr>
                      <m:e>
                        <m:r>
                          <a:rPr lang="en-US" sz="1700" i="1">
                            <a:solidFill>
                              <a:srgbClr val="FFC000"/>
                            </a:solidFill>
                            <a:latin typeface="Cambria Math" panose="02040503050406030204" pitchFamily="18" charset="0"/>
                          </a:rPr>
                          <m:t>𝑥</m:t>
                        </m:r>
                      </m:e>
                    </m:d>
                    <m:r>
                      <a:rPr lang="en-US" sz="1700" i="1">
                        <a:solidFill>
                          <a:srgbClr val="FFC000"/>
                        </a:solidFill>
                        <a:latin typeface="Cambria Math" panose="02040503050406030204" pitchFamily="18" charset="0"/>
                      </a:rPr>
                      <m:t>=</m:t>
                    </m:r>
                    <m:f>
                      <m:fPr>
                        <m:ctrlPr>
                          <a:rPr lang="en-US" sz="1700" i="1">
                            <a:solidFill>
                              <a:srgbClr val="FFC000"/>
                            </a:solidFill>
                            <a:latin typeface="Cambria Math" panose="02040503050406030204" pitchFamily="18" charset="0"/>
                          </a:rPr>
                        </m:ctrlPr>
                      </m:fPr>
                      <m:num>
                        <m:r>
                          <a:rPr lang="en-US" sz="1700" b="0" i="1" smtClean="0">
                            <a:solidFill>
                              <a:srgbClr val="FFC000"/>
                            </a:solidFill>
                            <a:latin typeface="Cambria Math" panose="02040503050406030204" pitchFamily="18" charset="0"/>
                          </a:rPr>
                          <m:t>1</m:t>
                        </m:r>
                      </m:num>
                      <m:den>
                        <m:r>
                          <a:rPr lang="en-US" sz="1700" i="1">
                            <a:solidFill>
                              <a:srgbClr val="FFC000"/>
                            </a:solidFill>
                            <a:latin typeface="Cambria Math" panose="02040503050406030204" pitchFamily="18" charset="0"/>
                          </a:rPr>
                          <m:t>7</m:t>
                        </m:r>
                      </m:den>
                    </m:f>
                  </m:oMath>
                </a14:m>
                <a:r>
                  <a:rPr lang="en-US" sz="1700" dirty="0"/>
                  <a:t>, </a:t>
                </a:r>
                <a14:m>
                  <m:oMath xmlns:m="http://schemas.openxmlformats.org/officeDocument/2006/math">
                    <m:sSub>
                      <m:sSubPr>
                        <m:ctrlPr>
                          <a:rPr lang="en-US" sz="1700" i="1" dirty="0" smtClean="0">
                            <a:solidFill>
                              <a:srgbClr val="FF0000"/>
                            </a:solidFill>
                            <a:latin typeface="Cambria Math" panose="02040503050406030204" pitchFamily="18" charset="0"/>
                          </a:rPr>
                        </m:ctrlPr>
                      </m:sSubPr>
                      <m:e>
                        <m:r>
                          <a:rPr lang="en-US" sz="1700" i="1" dirty="0">
                            <a:solidFill>
                              <a:srgbClr val="FF0000"/>
                            </a:solidFill>
                            <a:latin typeface="Cambria Math" panose="02040503050406030204" pitchFamily="18" charset="0"/>
                          </a:rPr>
                          <m:t>𝑐</m:t>
                        </m:r>
                      </m:e>
                      <m:sub>
                        <m:r>
                          <a:rPr lang="en-US" sz="1700" b="0" i="1" dirty="0" smtClean="0">
                            <a:solidFill>
                              <a:srgbClr val="FF0000"/>
                            </a:solidFill>
                            <a:latin typeface="Cambria Math" panose="02040503050406030204" pitchFamily="18" charset="0"/>
                          </a:rPr>
                          <m:t>𝑇</m:t>
                        </m:r>
                        <m:r>
                          <a:rPr lang="en-US" sz="1700" b="0" i="1" dirty="0" smtClean="0">
                            <a:solidFill>
                              <a:srgbClr val="FF0000"/>
                            </a:solidFill>
                            <a:latin typeface="Cambria Math" panose="02040503050406030204" pitchFamily="18" charset="0"/>
                          </a:rPr>
                          <m:t>,2</m:t>
                        </m:r>
                      </m:sub>
                    </m:sSub>
                    <m:d>
                      <m:dPr>
                        <m:ctrlPr>
                          <a:rPr lang="en-US" sz="1700" i="1" dirty="0">
                            <a:solidFill>
                              <a:srgbClr val="FF0000"/>
                            </a:solidFill>
                            <a:latin typeface="Cambria Math" panose="02040503050406030204" pitchFamily="18" charset="0"/>
                          </a:rPr>
                        </m:ctrlPr>
                      </m:dPr>
                      <m:e>
                        <m:r>
                          <a:rPr lang="en-US" sz="1700" i="1" dirty="0">
                            <a:solidFill>
                              <a:srgbClr val="FF0000"/>
                            </a:solidFill>
                            <a:latin typeface="Cambria Math" panose="02040503050406030204" pitchFamily="18" charset="0"/>
                          </a:rPr>
                          <m:t>𝑥</m:t>
                        </m:r>
                      </m:e>
                    </m:d>
                    <m:r>
                      <a:rPr lang="en-US" sz="1700" i="1" dirty="0">
                        <a:solidFill>
                          <a:srgbClr val="FF0000"/>
                        </a:solidFill>
                        <a:latin typeface="Cambria Math" panose="02040503050406030204" pitchFamily="18" charset="0"/>
                      </a:rPr>
                      <m:t>=</m:t>
                    </m:r>
                    <m:f>
                      <m:fPr>
                        <m:ctrlPr>
                          <a:rPr lang="en-US" sz="1700" b="0" i="1" dirty="0" smtClean="0">
                            <a:solidFill>
                              <a:srgbClr val="FF0000"/>
                            </a:solidFill>
                            <a:latin typeface="Cambria Math" panose="02040503050406030204" pitchFamily="18" charset="0"/>
                          </a:rPr>
                        </m:ctrlPr>
                      </m:fPr>
                      <m:num>
                        <m:r>
                          <a:rPr lang="en-US" sz="1700" b="0" i="1" dirty="0" smtClean="0">
                            <a:solidFill>
                              <a:srgbClr val="FF0000"/>
                            </a:solidFill>
                            <a:latin typeface="Cambria Math" panose="02040503050406030204" pitchFamily="18" charset="0"/>
                          </a:rPr>
                          <m:t>2</m:t>
                        </m:r>
                      </m:num>
                      <m:den>
                        <m:r>
                          <a:rPr lang="en-US" sz="1700" b="0" i="1" dirty="0" smtClean="0">
                            <a:solidFill>
                              <a:srgbClr val="FF0000"/>
                            </a:solidFill>
                            <a:latin typeface="Cambria Math" panose="02040503050406030204" pitchFamily="18" charset="0"/>
                          </a:rPr>
                          <m:t>7</m:t>
                        </m:r>
                      </m:den>
                    </m:f>
                  </m:oMath>
                </a14:m>
                <a:r>
                  <a:rPr lang="en-US" sz="1700" dirty="0"/>
                  <a:t>,</a:t>
                </a:r>
              </a:p>
              <a:p>
                <a:pPr lvl="0" algn="ctr" defTabSz="711200">
                  <a:lnSpc>
                    <a:spcPct val="90000"/>
                  </a:lnSpc>
                  <a:spcBef>
                    <a:spcPct val="0"/>
                  </a:spcBef>
                  <a:spcAft>
                    <a:spcPct val="35000"/>
                  </a:spcAft>
                </a:pPr>
                <a14:m>
                  <m:oMath xmlns:m="http://schemas.openxmlformats.org/officeDocument/2006/math">
                    <m:sSub>
                      <m:sSubPr>
                        <m:ctrlPr>
                          <a:rPr lang="en-US" sz="1700" i="1" dirty="0" smtClean="0">
                            <a:solidFill>
                              <a:srgbClr val="FFFF00"/>
                            </a:solidFill>
                            <a:latin typeface="Cambria Math" panose="02040503050406030204" pitchFamily="18" charset="0"/>
                          </a:rPr>
                        </m:ctrlPr>
                      </m:sSubPr>
                      <m:e>
                        <m:r>
                          <a:rPr lang="en-US" sz="1700" i="1" dirty="0">
                            <a:solidFill>
                              <a:srgbClr val="FFFF00"/>
                            </a:solidFill>
                            <a:latin typeface="Cambria Math" panose="02040503050406030204" pitchFamily="18" charset="0"/>
                          </a:rPr>
                          <m:t>𝑐</m:t>
                        </m:r>
                      </m:e>
                      <m:sub>
                        <m:r>
                          <a:rPr lang="en-US" sz="1700" b="0" i="1" dirty="0" smtClean="0">
                            <a:solidFill>
                              <a:srgbClr val="FFFF00"/>
                            </a:solidFill>
                            <a:latin typeface="Cambria Math" panose="02040503050406030204" pitchFamily="18" charset="0"/>
                          </a:rPr>
                          <m:t>𝐶</m:t>
                        </m:r>
                        <m:r>
                          <a:rPr lang="en-US" sz="1700" b="0" i="1" dirty="0" smtClean="0">
                            <a:solidFill>
                              <a:srgbClr val="FFFF00"/>
                            </a:solidFill>
                            <a:latin typeface="Cambria Math" panose="02040503050406030204" pitchFamily="18" charset="0"/>
                          </a:rPr>
                          <m:t>,2</m:t>
                        </m:r>
                      </m:sub>
                    </m:sSub>
                    <m:d>
                      <m:dPr>
                        <m:ctrlPr>
                          <a:rPr lang="en-US" sz="1700" i="1" dirty="0">
                            <a:solidFill>
                              <a:srgbClr val="FFFF00"/>
                            </a:solidFill>
                            <a:latin typeface="Cambria Math" panose="02040503050406030204" pitchFamily="18" charset="0"/>
                          </a:rPr>
                        </m:ctrlPr>
                      </m:dPr>
                      <m:e>
                        <m:r>
                          <a:rPr lang="en-US" sz="1700" i="1" dirty="0">
                            <a:solidFill>
                              <a:srgbClr val="FFFF00"/>
                            </a:solidFill>
                            <a:latin typeface="Cambria Math" panose="02040503050406030204" pitchFamily="18" charset="0"/>
                          </a:rPr>
                          <m:t>𝑥</m:t>
                        </m:r>
                      </m:e>
                    </m:d>
                    <m:r>
                      <a:rPr lang="en-US" sz="1700" i="1" dirty="0">
                        <a:solidFill>
                          <a:srgbClr val="FFFF00"/>
                        </a:solidFill>
                        <a:latin typeface="Cambria Math" panose="02040503050406030204" pitchFamily="18" charset="0"/>
                      </a:rPr>
                      <m:t>=</m:t>
                    </m:r>
                    <m:r>
                      <a:rPr lang="en-US" sz="1700" b="0" i="1" dirty="0" smtClean="0">
                        <a:solidFill>
                          <a:srgbClr val="FFFF00"/>
                        </a:solidFill>
                        <a:latin typeface="Cambria Math" panose="02040503050406030204" pitchFamily="18" charset="0"/>
                      </a:rPr>
                      <m:t>0</m:t>
                    </m:r>
                  </m:oMath>
                </a14:m>
                <a:r>
                  <a:rPr lang="en-US" sz="1700" dirty="0"/>
                  <a:t>, </a:t>
                </a:r>
                <a14:m>
                  <m:oMath xmlns:m="http://schemas.openxmlformats.org/officeDocument/2006/math">
                    <m:sSub>
                      <m:sSubPr>
                        <m:ctrlPr>
                          <a:rPr lang="en-US" sz="1700" i="1" dirty="0" smtClean="0">
                            <a:solidFill>
                              <a:srgbClr val="66FF66"/>
                            </a:solidFill>
                            <a:latin typeface="Cambria Math" panose="02040503050406030204" pitchFamily="18" charset="0"/>
                          </a:rPr>
                        </m:ctrlPr>
                      </m:sSubPr>
                      <m:e>
                        <m:r>
                          <a:rPr lang="en-US" sz="1700" i="1" dirty="0">
                            <a:solidFill>
                              <a:srgbClr val="66FF66"/>
                            </a:solidFill>
                            <a:latin typeface="Cambria Math" panose="02040503050406030204" pitchFamily="18" charset="0"/>
                          </a:rPr>
                          <m:t>𝑐</m:t>
                        </m:r>
                      </m:e>
                      <m:sub>
                        <m:r>
                          <a:rPr lang="en-US" sz="1700" b="0" i="1" dirty="0" smtClean="0">
                            <a:solidFill>
                              <a:srgbClr val="66FF66"/>
                            </a:solidFill>
                            <a:latin typeface="Cambria Math" panose="02040503050406030204" pitchFamily="18" charset="0"/>
                          </a:rPr>
                          <m:t>𝐺</m:t>
                        </m:r>
                        <m:r>
                          <a:rPr lang="en-US" sz="1700" b="0" i="1" dirty="0" smtClean="0">
                            <a:solidFill>
                              <a:srgbClr val="66FF66"/>
                            </a:solidFill>
                            <a:latin typeface="Cambria Math" panose="02040503050406030204" pitchFamily="18" charset="0"/>
                          </a:rPr>
                          <m:t>,2</m:t>
                        </m:r>
                      </m:sub>
                    </m:sSub>
                    <m:d>
                      <m:dPr>
                        <m:ctrlPr>
                          <a:rPr lang="en-US" sz="1700" i="1" dirty="0">
                            <a:solidFill>
                              <a:srgbClr val="66FF66"/>
                            </a:solidFill>
                            <a:latin typeface="Cambria Math" panose="02040503050406030204" pitchFamily="18" charset="0"/>
                          </a:rPr>
                        </m:ctrlPr>
                      </m:dPr>
                      <m:e>
                        <m:r>
                          <a:rPr lang="en-US" sz="1700" i="1" dirty="0">
                            <a:solidFill>
                              <a:srgbClr val="66FF66"/>
                            </a:solidFill>
                            <a:latin typeface="Cambria Math" panose="02040503050406030204" pitchFamily="18" charset="0"/>
                          </a:rPr>
                          <m:t>𝑥</m:t>
                        </m:r>
                      </m:e>
                    </m:d>
                    <m:r>
                      <a:rPr lang="en-US" sz="1700" i="1" dirty="0">
                        <a:solidFill>
                          <a:srgbClr val="66FF66"/>
                        </a:solidFill>
                        <a:latin typeface="Cambria Math" panose="02040503050406030204" pitchFamily="18" charset="0"/>
                      </a:rPr>
                      <m:t>=</m:t>
                    </m:r>
                    <m:r>
                      <a:rPr lang="en-US" sz="1700" b="0" i="1" dirty="0" smtClean="0">
                        <a:solidFill>
                          <a:srgbClr val="66FF66"/>
                        </a:solidFill>
                        <a:latin typeface="Cambria Math" panose="02040503050406030204" pitchFamily="18" charset="0"/>
                      </a:rPr>
                      <m:t>0</m:t>
                    </m:r>
                  </m:oMath>
                </a14:m>
                <a:endParaRPr lang="en-US" sz="1700" dirty="0"/>
              </a:p>
            </p:txBody>
          </p:sp>
        </mc:Choice>
        <mc:Fallback xmlns="">
          <p:sp>
            <p:nvSpPr>
              <p:cNvPr id="13" name="Rounded Rectangle 12"/>
              <p:cNvSpPr>
                <a:spLocks noRot="1" noChangeAspect="1" noMove="1" noResize="1" noEditPoints="1" noAdjustHandles="1" noChangeArrowheads="1" noChangeShapeType="1" noTextEdit="1"/>
              </p:cNvSpPr>
              <p:nvPr/>
            </p:nvSpPr>
            <p:spPr>
              <a:xfrm>
                <a:off x="2434544" y="3616622"/>
                <a:ext cx="2843784" cy="886272"/>
              </a:xfrm>
              <a:prstGeom prst="roundRect">
                <a:avLst/>
              </a:prstGeom>
              <a:blipFill>
                <a:blip r:embed="rId8"/>
                <a:stretch>
                  <a:fillRect/>
                </a:stretch>
              </a:blipFill>
              <a:effectLst>
                <a:glow rad="1270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p:cNvSpPr>
                <a:spLocks/>
              </p:cNvSpPr>
              <p:nvPr/>
            </p:nvSpPr>
            <p:spPr>
              <a:xfrm>
                <a:off x="8028095" y="3614279"/>
                <a:ext cx="2838829" cy="887265"/>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spAutoFit/>
              </a:bodyPr>
              <a:lstStyle/>
              <a:p>
                <a:pPr lvl="0" algn="ctr" defTabSz="711200">
                  <a:lnSpc>
                    <a:spcPct val="90000"/>
                  </a:lnSpc>
                  <a:spcBef>
                    <a:spcPct val="0"/>
                  </a:spcBef>
                  <a:spcAft>
                    <a:spcPct val="35000"/>
                  </a:spcAft>
                </a:pPr>
                <a14:m>
                  <m:oMath xmlns:m="http://schemas.openxmlformats.org/officeDocument/2006/math">
                    <m:sSub>
                      <m:sSubPr>
                        <m:ctrlPr>
                          <a:rPr lang="en-US" sz="1700" i="1" smtClean="0">
                            <a:solidFill>
                              <a:srgbClr val="FFC000"/>
                            </a:solidFill>
                            <a:latin typeface="Cambria Math" panose="02040503050406030204" pitchFamily="18" charset="0"/>
                          </a:rPr>
                        </m:ctrlPr>
                      </m:sSubPr>
                      <m:e>
                        <m:r>
                          <a:rPr lang="en-US" sz="1700" i="1">
                            <a:solidFill>
                              <a:srgbClr val="FFC000"/>
                            </a:solidFill>
                            <a:latin typeface="Cambria Math" panose="02040503050406030204" pitchFamily="18" charset="0"/>
                          </a:rPr>
                          <m:t>𝑐</m:t>
                        </m:r>
                      </m:e>
                      <m:sub>
                        <m:r>
                          <a:rPr lang="en-US" sz="1700" b="0" i="1" smtClean="0">
                            <a:solidFill>
                              <a:srgbClr val="FFC000"/>
                            </a:solidFill>
                            <a:latin typeface="Cambria Math" panose="02040503050406030204" pitchFamily="18" charset="0"/>
                          </a:rPr>
                          <m:t>𝐴</m:t>
                        </m:r>
                        <m:r>
                          <a:rPr lang="en-US" sz="1700" b="0" i="1" smtClean="0">
                            <a:solidFill>
                              <a:srgbClr val="FFC000"/>
                            </a:solidFill>
                            <a:latin typeface="Cambria Math" panose="02040503050406030204" pitchFamily="18" charset="0"/>
                          </a:rPr>
                          <m:t>,2</m:t>
                        </m:r>
                      </m:sub>
                    </m:sSub>
                    <m:d>
                      <m:dPr>
                        <m:ctrlPr>
                          <a:rPr lang="en-US" sz="1700" i="1">
                            <a:solidFill>
                              <a:srgbClr val="FFC000"/>
                            </a:solidFill>
                            <a:latin typeface="Cambria Math" panose="02040503050406030204" pitchFamily="18" charset="0"/>
                          </a:rPr>
                        </m:ctrlPr>
                      </m:dPr>
                      <m:e>
                        <m:r>
                          <a:rPr lang="en-US" sz="1700" i="1">
                            <a:solidFill>
                              <a:srgbClr val="FFC000"/>
                            </a:solidFill>
                            <a:latin typeface="Cambria Math" panose="02040503050406030204" pitchFamily="18" charset="0"/>
                          </a:rPr>
                          <m:t>𝑥</m:t>
                        </m:r>
                        <m:r>
                          <a:rPr lang="en-US" sz="1700" i="1">
                            <a:solidFill>
                              <a:srgbClr val="FFC000"/>
                            </a:solidFill>
                            <a:latin typeface="Cambria Math" panose="02040503050406030204" pitchFamily="18" charset="0"/>
                          </a:rPr>
                          <m:t>′</m:t>
                        </m:r>
                      </m:e>
                    </m:d>
                    <m:r>
                      <a:rPr lang="en-US" sz="1700" i="1">
                        <a:solidFill>
                          <a:srgbClr val="FFC000"/>
                        </a:solidFill>
                        <a:latin typeface="Cambria Math" panose="02040503050406030204" pitchFamily="18" charset="0"/>
                      </a:rPr>
                      <m:t>=</m:t>
                    </m:r>
                    <m:f>
                      <m:fPr>
                        <m:ctrlPr>
                          <a:rPr lang="en-US" sz="1700" i="1">
                            <a:solidFill>
                              <a:srgbClr val="FFC000"/>
                            </a:solidFill>
                            <a:latin typeface="Cambria Math" panose="02040503050406030204" pitchFamily="18" charset="0"/>
                          </a:rPr>
                        </m:ctrlPr>
                      </m:fPr>
                      <m:num>
                        <m:r>
                          <a:rPr lang="en-US" sz="1700" b="0" i="1" smtClean="0">
                            <a:solidFill>
                              <a:srgbClr val="FFC000"/>
                            </a:solidFill>
                            <a:latin typeface="Cambria Math" panose="02040503050406030204" pitchFamily="18" charset="0"/>
                          </a:rPr>
                          <m:t>1</m:t>
                        </m:r>
                      </m:num>
                      <m:den>
                        <m:r>
                          <a:rPr lang="en-US" sz="1700" i="1">
                            <a:solidFill>
                              <a:srgbClr val="FFC000"/>
                            </a:solidFill>
                            <a:latin typeface="Cambria Math" panose="02040503050406030204" pitchFamily="18" charset="0"/>
                          </a:rPr>
                          <m:t>10</m:t>
                        </m:r>
                      </m:den>
                    </m:f>
                  </m:oMath>
                </a14:m>
                <a:r>
                  <a:rPr lang="en-US" sz="1700" dirty="0"/>
                  <a:t>, </a:t>
                </a:r>
                <a14:m>
                  <m:oMath xmlns:m="http://schemas.openxmlformats.org/officeDocument/2006/math">
                    <m:sSub>
                      <m:sSubPr>
                        <m:ctrlPr>
                          <a:rPr lang="en-US" sz="1700" i="1" dirty="0" smtClean="0">
                            <a:solidFill>
                              <a:srgbClr val="FF0000"/>
                            </a:solidFill>
                            <a:latin typeface="Cambria Math" panose="02040503050406030204" pitchFamily="18" charset="0"/>
                          </a:rPr>
                        </m:ctrlPr>
                      </m:sSubPr>
                      <m:e>
                        <m:r>
                          <a:rPr lang="en-US" sz="1700" i="1" dirty="0">
                            <a:solidFill>
                              <a:srgbClr val="FF0000"/>
                            </a:solidFill>
                            <a:latin typeface="Cambria Math" panose="02040503050406030204" pitchFamily="18" charset="0"/>
                          </a:rPr>
                          <m:t>𝑐</m:t>
                        </m:r>
                      </m:e>
                      <m:sub>
                        <m:r>
                          <a:rPr lang="en-US" sz="1700" b="0" i="1" dirty="0" smtClean="0">
                            <a:solidFill>
                              <a:srgbClr val="FF0000"/>
                            </a:solidFill>
                            <a:latin typeface="Cambria Math" panose="02040503050406030204" pitchFamily="18" charset="0"/>
                          </a:rPr>
                          <m:t>𝑇</m:t>
                        </m:r>
                        <m:r>
                          <a:rPr lang="en-US" sz="1700" b="0" i="1" dirty="0" smtClean="0">
                            <a:solidFill>
                              <a:srgbClr val="FF0000"/>
                            </a:solidFill>
                            <a:latin typeface="Cambria Math" panose="02040503050406030204" pitchFamily="18" charset="0"/>
                          </a:rPr>
                          <m:t>,2</m:t>
                        </m:r>
                      </m:sub>
                    </m:sSub>
                    <m:d>
                      <m:dPr>
                        <m:ctrlPr>
                          <a:rPr lang="en-US" sz="1700" i="1" dirty="0">
                            <a:solidFill>
                              <a:srgbClr val="FF0000"/>
                            </a:solidFill>
                            <a:latin typeface="Cambria Math" panose="02040503050406030204" pitchFamily="18" charset="0"/>
                          </a:rPr>
                        </m:ctrlPr>
                      </m:dPr>
                      <m:e>
                        <m:r>
                          <a:rPr lang="en-US" sz="1700" i="1" dirty="0">
                            <a:solidFill>
                              <a:srgbClr val="FF0000"/>
                            </a:solidFill>
                            <a:latin typeface="Cambria Math" panose="02040503050406030204" pitchFamily="18" charset="0"/>
                          </a:rPr>
                          <m:t>𝑥</m:t>
                        </m:r>
                        <m:r>
                          <a:rPr lang="en-US" sz="1700" i="1" dirty="0">
                            <a:solidFill>
                              <a:srgbClr val="FF0000"/>
                            </a:solidFill>
                            <a:latin typeface="Cambria Math" panose="02040503050406030204" pitchFamily="18" charset="0"/>
                          </a:rPr>
                          <m:t>′</m:t>
                        </m:r>
                      </m:e>
                    </m:d>
                    <m:r>
                      <a:rPr lang="en-US" sz="1700" i="1" dirty="0">
                        <a:solidFill>
                          <a:srgbClr val="FF0000"/>
                        </a:solidFill>
                        <a:latin typeface="Cambria Math" panose="02040503050406030204" pitchFamily="18" charset="0"/>
                      </a:rPr>
                      <m:t>=</m:t>
                    </m:r>
                    <m:f>
                      <m:fPr>
                        <m:ctrlPr>
                          <a:rPr lang="en-US" sz="1700" i="1" dirty="0">
                            <a:solidFill>
                              <a:srgbClr val="FF0000"/>
                            </a:solidFill>
                            <a:latin typeface="Cambria Math" panose="02040503050406030204" pitchFamily="18" charset="0"/>
                          </a:rPr>
                        </m:ctrlPr>
                      </m:fPr>
                      <m:num>
                        <m:r>
                          <a:rPr lang="en-US" sz="1700" b="0" i="1" dirty="0" smtClean="0">
                            <a:solidFill>
                              <a:srgbClr val="FF0000"/>
                            </a:solidFill>
                            <a:latin typeface="Cambria Math" panose="02040503050406030204" pitchFamily="18" charset="0"/>
                          </a:rPr>
                          <m:t>1</m:t>
                        </m:r>
                      </m:num>
                      <m:den>
                        <m:r>
                          <a:rPr lang="en-US" sz="1700" i="1" dirty="0">
                            <a:solidFill>
                              <a:srgbClr val="FF0000"/>
                            </a:solidFill>
                            <a:latin typeface="Cambria Math" panose="02040503050406030204" pitchFamily="18" charset="0"/>
                          </a:rPr>
                          <m:t>10</m:t>
                        </m:r>
                      </m:den>
                    </m:f>
                  </m:oMath>
                </a14:m>
                <a:r>
                  <a:rPr lang="en-US" sz="1700" dirty="0"/>
                  <a:t>,</a:t>
                </a:r>
              </a:p>
              <a:p>
                <a:pPr lvl="0" algn="ctr" defTabSz="711200">
                  <a:lnSpc>
                    <a:spcPct val="90000"/>
                  </a:lnSpc>
                  <a:spcBef>
                    <a:spcPct val="0"/>
                  </a:spcBef>
                  <a:spcAft>
                    <a:spcPct val="35000"/>
                  </a:spcAft>
                </a:pPr>
                <a14:m>
                  <m:oMath xmlns:m="http://schemas.openxmlformats.org/officeDocument/2006/math">
                    <m:sSub>
                      <m:sSubPr>
                        <m:ctrlPr>
                          <a:rPr lang="en-US" sz="1700" i="1" dirty="0" smtClean="0">
                            <a:solidFill>
                              <a:srgbClr val="FFFF00"/>
                            </a:solidFill>
                            <a:latin typeface="Cambria Math" panose="02040503050406030204" pitchFamily="18" charset="0"/>
                          </a:rPr>
                        </m:ctrlPr>
                      </m:sSubPr>
                      <m:e>
                        <m:r>
                          <a:rPr lang="en-US" sz="1700" i="1" dirty="0">
                            <a:solidFill>
                              <a:srgbClr val="FFFF00"/>
                            </a:solidFill>
                            <a:latin typeface="Cambria Math" panose="02040503050406030204" pitchFamily="18" charset="0"/>
                          </a:rPr>
                          <m:t>𝑐</m:t>
                        </m:r>
                      </m:e>
                      <m:sub>
                        <m:r>
                          <a:rPr lang="en-US" sz="1700" b="0" i="1" dirty="0" smtClean="0">
                            <a:solidFill>
                              <a:srgbClr val="FFFF00"/>
                            </a:solidFill>
                            <a:latin typeface="Cambria Math" panose="02040503050406030204" pitchFamily="18" charset="0"/>
                          </a:rPr>
                          <m:t>𝐶</m:t>
                        </m:r>
                        <m:r>
                          <a:rPr lang="en-US" sz="1700" b="0" i="1" dirty="0" smtClean="0">
                            <a:solidFill>
                              <a:srgbClr val="FFFF00"/>
                            </a:solidFill>
                            <a:latin typeface="Cambria Math" panose="02040503050406030204" pitchFamily="18" charset="0"/>
                          </a:rPr>
                          <m:t>,2</m:t>
                        </m:r>
                      </m:sub>
                    </m:sSub>
                    <m:d>
                      <m:dPr>
                        <m:ctrlPr>
                          <a:rPr lang="en-US" sz="1700" i="1" dirty="0">
                            <a:solidFill>
                              <a:srgbClr val="FFFF00"/>
                            </a:solidFill>
                            <a:latin typeface="Cambria Math" panose="02040503050406030204" pitchFamily="18" charset="0"/>
                          </a:rPr>
                        </m:ctrlPr>
                      </m:dPr>
                      <m:e>
                        <m:r>
                          <a:rPr lang="en-US" sz="1700" i="1" dirty="0">
                            <a:solidFill>
                              <a:srgbClr val="FFFF00"/>
                            </a:solidFill>
                            <a:latin typeface="Cambria Math" panose="02040503050406030204" pitchFamily="18" charset="0"/>
                          </a:rPr>
                          <m:t>𝑥</m:t>
                        </m:r>
                        <m:r>
                          <a:rPr lang="en-US" sz="1700" i="1" dirty="0">
                            <a:solidFill>
                              <a:srgbClr val="FFFF00"/>
                            </a:solidFill>
                            <a:latin typeface="Cambria Math" panose="02040503050406030204" pitchFamily="18" charset="0"/>
                          </a:rPr>
                          <m:t>′</m:t>
                        </m:r>
                      </m:e>
                    </m:d>
                    <m:r>
                      <a:rPr lang="en-US" sz="1700" i="1" dirty="0">
                        <a:solidFill>
                          <a:srgbClr val="FFFF00"/>
                        </a:solidFill>
                        <a:latin typeface="Cambria Math" panose="02040503050406030204" pitchFamily="18" charset="0"/>
                      </a:rPr>
                      <m:t>=</m:t>
                    </m:r>
                    <m:r>
                      <a:rPr lang="en-US" sz="1700" b="0" i="1" dirty="0" smtClean="0">
                        <a:solidFill>
                          <a:srgbClr val="FFFF00"/>
                        </a:solidFill>
                        <a:latin typeface="Cambria Math" panose="02040503050406030204" pitchFamily="18" charset="0"/>
                      </a:rPr>
                      <m:t>0</m:t>
                    </m:r>
                  </m:oMath>
                </a14:m>
                <a:r>
                  <a:rPr lang="en-US" sz="1700" dirty="0"/>
                  <a:t>, </a:t>
                </a:r>
                <a14:m>
                  <m:oMath xmlns:m="http://schemas.openxmlformats.org/officeDocument/2006/math">
                    <m:sSub>
                      <m:sSubPr>
                        <m:ctrlPr>
                          <a:rPr lang="en-US" sz="1700" i="1" dirty="0" smtClean="0">
                            <a:solidFill>
                              <a:srgbClr val="66FF66"/>
                            </a:solidFill>
                            <a:latin typeface="Cambria Math" panose="02040503050406030204" pitchFamily="18" charset="0"/>
                          </a:rPr>
                        </m:ctrlPr>
                      </m:sSubPr>
                      <m:e>
                        <m:r>
                          <a:rPr lang="en-US" sz="1700" i="1" dirty="0">
                            <a:solidFill>
                              <a:srgbClr val="66FF66"/>
                            </a:solidFill>
                            <a:latin typeface="Cambria Math" panose="02040503050406030204" pitchFamily="18" charset="0"/>
                          </a:rPr>
                          <m:t>𝑐</m:t>
                        </m:r>
                      </m:e>
                      <m:sub>
                        <m:r>
                          <a:rPr lang="en-US" sz="1700" b="0" i="1" dirty="0" smtClean="0">
                            <a:solidFill>
                              <a:srgbClr val="66FF66"/>
                            </a:solidFill>
                            <a:latin typeface="Cambria Math" panose="02040503050406030204" pitchFamily="18" charset="0"/>
                          </a:rPr>
                          <m:t>𝐺</m:t>
                        </m:r>
                        <m:r>
                          <a:rPr lang="en-US" sz="1700" b="0" i="1" dirty="0" smtClean="0">
                            <a:solidFill>
                              <a:srgbClr val="66FF66"/>
                            </a:solidFill>
                            <a:latin typeface="Cambria Math" panose="02040503050406030204" pitchFamily="18" charset="0"/>
                          </a:rPr>
                          <m:t>,2</m:t>
                        </m:r>
                      </m:sub>
                    </m:sSub>
                    <m:d>
                      <m:dPr>
                        <m:ctrlPr>
                          <a:rPr lang="en-US" sz="1700" i="1" dirty="0">
                            <a:solidFill>
                              <a:srgbClr val="66FF66"/>
                            </a:solidFill>
                            <a:latin typeface="Cambria Math" panose="02040503050406030204" pitchFamily="18" charset="0"/>
                          </a:rPr>
                        </m:ctrlPr>
                      </m:dPr>
                      <m:e>
                        <m:r>
                          <a:rPr lang="en-US" sz="1700" i="1" dirty="0">
                            <a:solidFill>
                              <a:srgbClr val="66FF66"/>
                            </a:solidFill>
                            <a:latin typeface="Cambria Math" panose="02040503050406030204" pitchFamily="18" charset="0"/>
                          </a:rPr>
                          <m:t>𝑥</m:t>
                        </m:r>
                        <m:r>
                          <a:rPr lang="en-US" sz="1700" i="1" dirty="0">
                            <a:solidFill>
                              <a:srgbClr val="66FF66"/>
                            </a:solidFill>
                            <a:latin typeface="Cambria Math" panose="02040503050406030204" pitchFamily="18" charset="0"/>
                          </a:rPr>
                          <m:t>′</m:t>
                        </m:r>
                      </m:e>
                    </m:d>
                    <m:r>
                      <a:rPr lang="en-US" sz="1700" i="1" dirty="0">
                        <a:solidFill>
                          <a:srgbClr val="66FF66"/>
                        </a:solidFill>
                        <a:latin typeface="Cambria Math" panose="02040503050406030204" pitchFamily="18" charset="0"/>
                      </a:rPr>
                      <m:t>=</m:t>
                    </m:r>
                    <m:r>
                      <a:rPr lang="en-US" sz="1700" b="0" i="1" dirty="0" smtClean="0">
                        <a:solidFill>
                          <a:srgbClr val="66FF66"/>
                        </a:solidFill>
                        <a:latin typeface="Cambria Math" panose="02040503050406030204" pitchFamily="18" charset="0"/>
                      </a:rPr>
                      <m:t>0</m:t>
                    </m:r>
                  </m:oMath>
                </a14:m>
                <a:endParaRPr lang="en-US" sz="1700" dirty="0"/>
              </a:p>
            </p:txBody>
          </p:sp>
        </mc:Choice>
        <mc:Fallback xmlns="">
          <p:sp>
            <p:nvSpPr>
              <p:cNvPr id="14" name="Rounded Rectangle 13"/>
              <p:cNvSpPr>
                <a:spLocks noRot="1" noChangeAspect="1" noMove="1" noResize="1" noEditPoints="1" noAdjustHandles="1" noChangeArrowheads="1" noChangeShapeType="1" noTextEdit="1"/>
              </p:cNvSpPr>
              <p:nvPr/>
            </p:nvSpPr>
            <p:spPr>
              <a:xfrm>
                <a:off x="8028095" y="3614279"/>
                <a:ext cx="2838829" cy="887265"/>
              </a:xfrm>
              <a:prstGeom prst="roundRect">
                <a:avLst/>
              </a:prstGeom>
              <a:blipFill>
                <a:blip r:embed="rId9"/>
                <a:stretch>
                  <a:fillRect/>
                </a:stretch>
              </a:blipFill>
              <a:effectLst>
                <a:glow rad="127000">
                  <a:schemeClr val="tx1">
                    <a:alpha val="60000"/>
                  </a:schemeClr>
                </a:glow>
              </a:effectLst>
            </p:spPr>
            <p:txBody>
              <a:bodyPr/>
              <a:lstStyle/>
              <a:p>
                <a:r>
                  <a:rPr lang="en-US">
                    <a:noFill/>
                  </a:rPr>
                  <a:t> </a:t>
                </a:r>
              </a:p>
            </p:txBody>
          </p:sp>
        </mc:Fallback>
      </mc:AlternateContent>
      <p:sp>
        <p:nvSpPr>
          <p:cNvPr id="20" name="Curved Down Arrow 19"/>
          <p:cNvSpPr/>
          <p:nvPr/>
        </p:nvSpPr>
        <p:spPr>
          <a:xfrm rot="5400000">
            <a:off x="10750998" y="3551420"/>
            <a:ext cx="948682" cy="44107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Right Arrow 20"/>
          <p:cNvSpPr/>
          <p:nvPr/>
        </p:nvSpPr>
        <p:spPr>
          <a:xfrm>
            <a:off x="1820677" y="1939166"/>
            <a:ext cx="477838" cy="88907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8416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82659"/>
          </a:xfrm>
        </p:spPr>
        <p:txBody>
          <a:bodyPr/>
          <a:lstStyle/>
          <a:p>
            <a:r>
              <a:rPr lang="en-US" b="1" dirty="0"/>
              <a:t>Kernels: Marginalized CK2 (MCK2)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600200"/>
                <a:ext cx="8915400" cy="4958862"/>
              </a:xfrm>
            </p:spPr>
            <p:txBody>
              <a:bodyPr/>
              <a:lstStyle/>
              <a:p>
                <a:r>
                  <a:rPr lang="en-US" sz="1900" dirty="0"/>
                  <a:t>Joint Kernel: </a:t>
                </a:r>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𝐾</m:t>
                        </m:r>
                      </m:e>
                      <m:sub>
                        <m:r>
                          <a:rPr lang="en-US" sz="1900" i="1">
                            <a:latin typeface="Cambria Math" panose="02040503050406030204" pitchFamily="18" charset="0"/>
                          </a:rPr>
                          <m:t>𝑧</m:t>
                        </m:r>
                      </m:sub>
                    </m:sSub>
                    <m:d>
                      <m:dPr>
                        <m:ctrlPr>
                          <a:rPr lang="en-US" sz="1900" i="1">
                            <a:latin typeface="Cambria Math" panose="02040503050406030204" pitchFamily="18" charset="0"/>
                          </a:rPr>
                        </m:ctrlPr>
                      </m:dPr>
                      <m:e>
                        <m:r>
                          <a:rPr lang="en-US" sz="1900" b="1" i="1">
                            <a:latin typeface="Cambria Math" panose="02040503050406030204" pitchFamily="18" charset="0"/>
                          </a:rPr>
                          <m:t>𝒛</m:t>
                        </m:r>
                        <m:r>
                          <a:rPr lang="en-US" sz="1900" i="1">
                            <a:latin typeface="Cambria Math" panose="02040503050406030204" pitchFamily="18" charset="0"/>
                          </a:rPr>
                          <m:t>,</m:t>
                        </m:r>
                        <m:sSup>
                          <m:sSupPr>
                            <m:ctrlPr>
                              <a:rPr lang="en-US" sz="1900" b="1" i="1">
                                <a:latin typeface="Cambria Math" panose="02040503050406030204" pitchFamily="18" charset="0"/>
                              </a:rPr>
                            </m:ctrlPr>
                          </m:sSupPr>
                          <m:e>
                            <m:r>
                              <a:rPr lang="en-US" sz="1900" b="1" i="1">
                                <a:latin typeface="Cambria Math" panose="02040503050406030204" pitchFamily="18" charset="0"/>
                              </a:rPr>
                              <m:t>𝒛</m:t>
                            </m:r>
                          </m:e>
                          <m:sup>
                            <m:r>
                              <a:rPr lang="en-US" sz="1900" b="1" i="1">
                                <a:latin typeface="Cambria Math" panose="02040503050406030204" pitchFamily="18" charset="0"/>
                              </a:rPr>
                              <m:t>′</m:t>
                            </m:r>
                          </m:sup>
                        </m:sSup>
                      </m:e>
                    </m:d>
                    <m:r>
                      <a:rPr lang="en-US" sz="1900" i="1">
                        <a:latin typeface="Cambria Math" panose="02040503050406030204" pitchFamily="18" charset="0"/>
                      </a:rPr>
                      <m:t>= </m:t>
                    </m:r>
                    <m:nary>
                      <m:naryPr>
                        <m:chr m:val="∑"/>
                        <m:ctrlPr>
                          <a:rPr lang="en-US" sz="1900" i="1">
                            <a:latin typeface="Cambria Math" panose="02040503050406030204" pitchFamily="18" charset="0"/>
                          </a:rPr>
                        </m:ctrlPr>
                      </m:naryPr>
                      <m:sub>
                        <m:r>
                          <m:rPr>
                            <m:brk m:alnAt="23"/>
                          </m:rPr>
                          <a:rPr lang="en-US" sz="1900" i="1">
                            <a:latin typeface="Cambria Math" panose="02040503050406030204" pitchFamily="18" charset="0"/>
                          </a:rPr>
                          <m:t>𝑘</m:t>
                        </m:r>
                        <m:r>
                          <a:rPr lang="en-US" sz="1900" i="1">
                            <a:latin typeface="Cambria Math" panose="02040503050406030204" pitchFamily="18" charset="0"/>
                          </a:rPr>
                          <m:t>=1</m:t>
                        </m:r>
                      </m:sub>
                      <m:sup>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𝑥</m:t>
                            </m:r>
                          </m:sub>
                        </m:sSub>
                      </m:sup>
                      <m:e>
                        <m:nary>
                          <m:naryPr>
                            <m:chr m:val="∑"/>
                            <m:ctrlPr>
                              <a:rPr lang="en-US" sz="1900" i="1">
                                <a:latin typeface="Cambria Math" panose="02040503050406030204" pitchFamily="18" charset="0"/>
                              </a:rPr>
                            </m:ctrlPr>
                          </m:naryPr>
                          <m:sub>
                            <m:r>
                              <m:rPr>
                                <m:brk m:alnAt="23"/>
                              </m:rPr>
                              <a:rPr lang="en-US" sz="1900" i="1">
                                <a:latin typeface="Cambria Math" panose="02040503050406030204" pitchFamily="18" charset="0"/>
                              </a:rPr>
                              <m:t>𝑙</m:t>
                            </m:r>
                            <m:r>
                              <a:rPr lang="en-US" sz="1900" i="1">
                                <a:latin typeface="Cambria Math" panose="02040503050406030204" pitchFamily="18" charset="0"/>
                              </a:rPr>
                              <m:t>=1</m:t>
                            </m:r>
                          </m:sub>
                          <m:sup>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h</m:t>
                                </m:r>
                              </m:sub>
                            </m:sSub>
                          </m:sup>
                          <m:e>
                            <m:nary>
                              <m:naryPr>
                                <m:chr m:val="∑"/>
                                <m:ctrlPr>
                                  <a:rPr lang="en-US" sz="1900" i="1">
                                    <a:latin typeface="Cambria Math" panose="02040503050406030204" pitchFamily="18" charset="0"/>
                                  </a:rPr>
                                </m:ctrlPr>
                              </m:naryPr>
                              <m:sub>
                                <m:sSup>
                                  <m:sSupPr>
                                    <m:ctrlPr>
                                      <a:rPr lang="en-US" sz="1900" i="1">
                                        <a:latin typeface="Cambria Math" panose="02040503050406030204" pitchFamily="18" charset="0"/>
                                      </a:rPr>
                                    </m:ctrlPr>
                                  </m:sSupPr>
                                  <m:e>
                                    <m:r>
                                      <m:rPr>
                                        <m:brk m:alnAt="23"/>
                                      </m:rPr>
                                      <a:rPr lang="en-US" sz="1900" i="1">
                                        <a:latin typeface="Cambria Math" panose="02040503050406030204" pitchFamily="18" charset="0"/>
                                      </a:rPr>
                                      <m:t>𝑘</m:t>
                                    </m:r>
                                  </m:e>
                                  <m:sup>
                                    <m:r>
                                      <a:rPr lang="en-US" sz="1900" i="1">
                                        <a:latin typeface="Cambria Math" panose="02040503050406030204" pitchFamily="18" charset="0"/>
                                      </a:rPr>
                                      <m:t>′</m:t>
                                    </m:r>
                                  </m:sup>
                                </m:sSup>
                                <m:r>
                                  <m:rPr>
                                    <m:brk m:alnAt="23"/>
                                  </m:rPr>
                                  <a:rPr lang="en-US" sz="1900" i="1">
                                    <a:latin typeface="Cambria Math" panose="02040503050406030204" pitchFamily="18" charset="0"/>
                                  </a:rPr>
                                  <m:t>=</m:t>
                                </m:r>
                                <m:r>
                                  <a:rPr lang="en-US" sz="1900" i="1">
                                    <a:latin typeface="Cambria Math" panose="02040503050406030204" pitchFamily="18" charset="0"/>
                                  </a:rPr>
                                  <m:t>1</m:t>
                                </m:r>
                              </m:sub>
                              <m:sup>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𝑥</m:t>
                                    </m:r>
                                  </m:sub>
                                </m:sSub>
                              </m:sup>
                              <m:e>
                                <m:nary>
                                  <m:naryPr>
                                    <m:chr m:val="∑"/>
                                    <m:limLoc m:val="subSup"/>
                                    <m:ctrlPr>
                                      <a:rPr lang="en-US" sz="1900" i="1">
                                        <a:latin typeface="Cambria Math" panose="02040503050406030204" pitchFamily="18" charset="0"/>
                                      </a:rPr>
                                    </m:ctrlPr>
                                  </m:naryPr>
                                  <m:sub>
                                    <m:sSup>
                                      <m:sSupPr>
                                        <m:ctrlPr>
                                          <a:rPr lang="en-US" sz="1900" i="1">
                                            <a:latin typeface="Cambria Math" panose="02040503050406030204" pitchFamily="18" charset="0"/>
                                          </a:rPr>
                                        </m:ctrlPr>
                                      </m:sSupPr>
                                      <m:e>
                                        <m:r>
                                          <m:rPr>
                                            <m:brk m:alnAt="25"/>
                                          </m:rPr>
                                          <a:rPr lang="en-US" sz="1900" i="1">
                                            <a:latin typeface="Cambria Math" panose="02040503050406030204" pitchFamily="18" charset="0"/>
                                          </a:rPr>
                                          <m:t>𝑙</m:t>
                                        </m:r>
                                      </m:e>
                                      <m:sup>
                                        <m:r>
                                          <a:rPr lang="en-US" sz="1900" i="1">
                                            <a:latin typeface="Cambria Math" panose="02040503050406030204" pitchFamily="18" charset="0"/>
                                          </a:rPr>
                                          <m:t>′</m:t>
                                        </m:r>
                                      </m:sup>
                                    </m:sSup>
                                    <m:r>
                                      <m:rPr>
                                        <m:brk m:alnAt="25"/>
                                      </m:rPr>
                                      <a:rPr lang="en-US" sz="1900" i="1">
                                        <a:latin typeface="Cambria Math" panose="02040503050406030204" pitchFamily="18" charset="0"/>
                                      </a:rPr>
                                      <m:t>=</m:t>
                                    </m:r>
                                    <m:r>
                                      <a:rPr lang="en-US" sz="1900" i="1">
                                        <a:latin typeface="Cambria Math" panose="02040503050406030204" pitchFamily="18" charset="0"/>
                                      </a:rPr>
                                      <m:t>1</m:t>
                                    </m:r>
                                  </m:sub>
                                  <m:sup>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h</m:t>
                                        </m:r>
                                      </m:sub>
                                    </m:sSub>
                                  </m:sup>
                                  <m:e>
                                    <m:sSub>
                                      <m:sSubPr>
                                        <m:ctrlPr>
                                          <a:rPr lang="en-US" sz="1900" i="1">
                                            <a:latin typeface="Cambria Math" panose="02040503050406030204" pitchFamily="18" charset="0"/>
                                          </a:rPr>
                                        </m:ctrlPr>
                                      </m:sSubPr>
                                      <m:e>
                                        <m:r>
                                          <a:rPr lang="en-US" sz="1900" i="1">
                                            <a:latin typeface="Cambria Math" panose="02040503050406030204" pitchFamily="18" charset="0"/>
                                          </a:rPr>
                                          <m:t>𝑐</m:t>
                                        </m:r>
                                      </m:e>
                                      <m:sub>
                                        <m:r>
                                          <a:rPr lang="en-US" sz="1900" i="1">
                                            <a:latin typeface="Cambria Math" panose="02040503050406030204" pitchFamily="18" charset="0"/>
                                          </a:rPr>
                                          <m:t>𝑘𝑙</m:t>
                                        </m:r>
                                        <m:sSup>
                                          <m:sSupPr>
                                            <m:ctrlPr>
                                              <a:rPr lang="en-US" sz="1900" i="1">
                                                <a:latin typeface="Cambria Math" panose="02040503050406030204" pitchFamily="18" charset="0"/>
                                              </a:rPr>
                                            </m:ctrlPr>
                                          </m:sSupPr>
                                          <m:e>
                                            <m:r>
                                              <a:rPr lang="en-US" sz="1900" i="1">
                                                <a:latin typeface="Cambria Math" panose="02040503050406030204" pitchFamily="18" charset="0"/>
                                              </a:rPr>
                                              <m:t>𝑘</m:t>
                                            </m:r>
                                          </m:e>
                                          <m:sup>
                                            <m:r>
                                              <a:rPr lang="en-US" sz="1900" i="1">
                                                <a:latin typeface="Cambria Math" panose="02040503050406030204" pitchFamily="18" charset="0"/>
                                              </a:rPr>
                                              <m:t>′</m:t>
                                            </m:r>
                                          </m:sup>
                                        </m:sSup>
                                        <m:sSup>
                                          <m:sSupPr>
                                            <m:ctrlPr>
                                              <a:rPr lang="en-US" sz="1900" i="1">
                                                <a:latin typeface="Cambria Math" panose="02040503050406030204" pitchFamily="18" charset="0"/>
                                              </a:rPr>
                                            </m:ctrlPr>
                                          </m:sSupPr>
                                          <m:e>
                                            <m:r>
                                              <a:rPr lang="en-US" sz="1900" i="1">
                                                <a:latin typeface="Cambria Math" panose="02040503050406030204" pitchFamily="18" charset="0"/>
                                              </a:rPr>
                                              <m:t>𝑙</m:t>
                                            </m:r>
                                          </m:e>
                                          <m:sup>
                                            <m:r>
                                              <a:rPr lang="en-US" sz="1900" i="1">
                                                <a:latin typeface="Cambria Math" panose="02040503050406030204" pitchFamily="18" charset="0"/>
                                              </a:rPr>
                                              <m:t>′</m:t>
                                            </m:r>
                                          </m:sup>
                                        </m:sSup>
                                      </m:sub>
                                    </m:sSub>
                                    <m:d>
                                      <m:dPr>
                                        <m:ctrlPr>
                                          <a:rPr lang="en-US" sz="1900" i="1">
                                            <a:latin typeface="Cambria Math" panose="02040503050406030204" pitchFamily="18" charset="0"/>
                                          </a:rPr>
                                        </m:ctrlPr>
                                      </m:dPr>
                                      <m:e>
                                        <m:r>
                                          <a:rPr lang="en-US" sz="1900" b="1" i="1">
                                            <a:latin typeface="Cambria Math" panose="02040503050406030204" pitchFamily="18" charset="0"/>
                                          </a:rPr>
                                          <m:t>𝒛</m:t>
                                        </m:r>
                                      </m:e>
                                    </m:d>
                                    <m:sSub>
                                      <m:sSubPr>
                                        <m:ctrlPr>
                                          <a:rPr lang="en-US" sz="1900" i="1">
                                            <a:latin typeface="Cambria Math" panose="02040503050406030204" pitchFamily="18" charset="0"/>
                                          </a:rPr>
                                        </m:ctrlPr>
                                      </m:sSubPr>
                                      <m:e>
                                        <m:r>
                                          <a:rPr lang="en-US" sz="1900" i="1">
                                            <a:latin typeface="Cambria Math" panose="02040503050406030204" pitchFamily="18" charset="0"/>
                                          </a:rPr>
                                          <m:t>𝑐</m:t>
                                        </m:r>
                                      </m:e>
                                      <m:sub>
                                        <m:r>
                                          <a:rPr lang="en-US" sz="1900" i="1">
                                            <a:latin typeface="Cambria Math" panose="02040503050406030204" pitchFamily="18" charset="0"/>
                                          </a:rPr>
                                          <m:t>𝑘𝑙</m:t>
                                        </m:r>
                                        <m:sSup>
                                          <m:sSupPr>
                                            <m:ctrlPr>
                                              <a:rPr lang="en-US" sz="1900" i="1">
                                                <a:latin typeface="Cambria Math" panose="02040503050406030204" pitchFamily="18" charset="0"/>
                                              </a:rPr>
                                            </m:ctrlPr>
                                          </m:sSupPr>
                                          <m:e>
                                            <m:r>
                                              <a:rPr lang="en-US" sz="1900" i="1">
                                                <a:latin typeface="Cambria Math" panose="02040503050406030204" pitchFamily="18" charset="0"/>
                                              </a:rPr>
                                              <m:t>𝑘</m:t>
                                            </m:r>
                                          </m:e>
                                          <m:sup>
                                            <m:r>
                                              <a:rPr lang="en-US" sz="1900" i="1">
                                                <a:latin typeface="Cambria Math" panose="02040503050406030204" pitchFamily="18" charset="0"/>
                                              </a:rPr>
                                              <m:t>′</m:t>
                                            </m:r>
                                          </m:sup>
                                        </m:sSup>
                                        <m:sSup>
                                          <m:sSupPr>
                                            <m:ctrlPr>
                                              <a:rPr lang="en-US" sz="1900" i="1">
                                                <a:latin typeface="Cambria Math" panose="02040503050406030204" pitchFamily="18" charset="0"/>
                                              </a:rPr>
                                            </m:ctrlPr>
                                          </m:sSupPr>
                                          <m:e>
                                            <m:r>
                                              <a:rPr lang="en-US" sz="1900" i="1">
                                                <a:latin typeface="Cambria Math" panose="02040503050406030204" pitchFamily="18" charset="0"/>
                                              </a:rPr>
                                              <m:t>𝑙</m:t>
                                            </m:r>
                                          </m:e>
                                          <m:sup>
                                            <m:r>
                                              <a:rPr lang="en-US" sz="1900" i="1">
                                                <a:latin typeface="Cambria Math" panose="02040503050406030204" pitchFamily="18" charset="0"/>
                                              </a:rPr>
                                              <m:t>′</m:t>
                                            </m:r>
                                          </m:sup>
                                        </m:sSup>
                                      </m:sub>
                                    </m:sSub>
                                    <m:r>
                                      <a:rPr lang="en-US" sz="1900" i="1">
                                        <a:latin typeface="Cambria Math" panose="02040503050406030204" pitchFamily="18" charset="0"/>
                                      </a:rPr>
                                      <m:t>(</m:t>
                                    </m:r>
                                    <m:sSup>
                                      <m:sSupPr>
                                        <m:ctrlPr>
                                          <a:rPr lang="en-US" sz="1900" b="1" i="1">
                                            <a:latin typeface="Cambria Math" panose="02040503050406030204" pitchFamily="18" charset="0"/>
                                          </a:rPr>
                                        </m:ctrlPr>
                                      </m:sSupPr>
                                      <m:e>
                                        <m:r>
                                          <a:rPr lang="en-US" sz="1900" b="1" i="1">
                                            <a:latin typeface="Cambria Math" panose="02040503050406030204" pitchFamily="18" charset="0"/>
                                          </a:rPr>
                                          <m:t>𝒛</m:t>
                                        </m:r>
                                      </m:e>
                                      <m:sup>
                                        <m:r>
                                          <a:rPr lang="en-US" sz="1900" b="1" i="1">
                                            <a:latin typeface="Cambria Math" panose="02040503050406030204" pitchFamily="18" charset="0"/>
                                          </a:rPr>
                                          <m:t>′</m:t>
                                        </m:r>
                                      </m:sup>
                                    </m:sSup>
                                    <m:r>
                                      <a:rPr lang="en-US" sz="1900" i="1">
                                        <a:latin typeface="Cambria Math" panose="02040503050406030204" pitchFamily="18" charset="0"/>
                                      </a:rPr>
                                      <m:t>)</m:t>
                                    </m:r>
                                  </m:e>
                                </m:nary>
                              </m:e>
                            </m:nary>
                          </m:e>
                        </m:nary>
                      </m:e>
                    </m:nary>
                  </m:oMath>
                </a14:m>
                <a:endParaRPr lang="en-US" sz="1900" dirty="0"/>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𝑘𝑙</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𝑘</m:t>
                            </m:r>
                          </m:e>
                          <m:sup>
                            <m:r>
                              <a:rPr lang="en-US" sz="1800" b="0" i="1" smtClean="0">
                                <a:latin typeface="Cambria Math" panose="02040503050406030204" pitchFamily="18" charset="0"/>
                              </a:rPr>
                              <m:t>′</m:t>
                            </m:r>
                          </m:sup>
                        </m:sSup>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𝑙</m:t>
                            </m:r>
                          </m:e>
                          <m:sup>
                            <m:r>
                              <a:rPr lang="en-US" sz="1800" b="0" i="1" smtClean="0">
                                <a:latin typeface="Cambria Math" panose="02040503050406030204" pitchFamily="18" charset="0"/>
                              </a:rPr>
                              <m:t>′</m:t>
                            </m:r>
                          </m:sup>
                        </m:sSup>
                      </m:sub>
                    </m:sSub>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𝒛</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𝑚</m:t>
                        </m:r>
                        <m:r>
                          <a:rPr lang="en-US" sz="1800" b="0" i="1" smtClean="0">
                            <a:latin typeface="Cambria Math" panose="02040503050406030204" pitchFamily="18" charset="0"/>
                          </a:rPr>
                          <m:t>−1</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𝑚</m:t>
                        </m:r>
                        <m:r>
                          <a:rPr lang="en-US" sz="1800" b="0" i="1" smtClean="0">
                            <a:latin typeface="Cambria Math" panose="02040503050406030204" pitchFamily="18" charset="0"/>
                          </a:rPr>
                          <m:t>−1</m:t>
                        </m:r>
                      </m:sup>
                      <m:e>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𝛿</m:t>
                            </m:r>
                          </m:e>
                          <m:sub>
                            <m:r>
                              <a:rPr lang="en-US" sz="1800" i="1">
                                <a:latin typeface="Cambria Math" panose="02040503050406030204" pitchFamily="18" charset="0"/>
                              </a:rPr>
                              <m:t>𝑘𝑙</m:t>
                            </m:r>
                            <m:sSup>
                              <m:sSupPr>
                                <m:ctrlPr>
                                  <a:rPr lang="en-US" sz="1800" i="1">
                                    <a:latin typeface="Cambria Math" panose="02040503050406030204" pitchFamily="18" charset="0"/>
                                  </a:rPr>
                                </m:ctrlPr>
                              </m:sSupPr>
                              <m:e>
                                <m:r>
                                  <a:rPr lang="en-US" sz="1800" i="1">
                                    <a:latin typeface="Cambria Math" panose="02040503050406030204" pitchFamily="18" charset="0"/>
                                  </a:rPr>
                                  <m:t>𝑘</m:t>
                                </m:r>
                              </m:e>
                              <m:sup>
                                <m:r>
                                  <a:rPr lang="en-US" sz="1800" i="1">
                                    <a:latin typeface="Cambria Math" panose="02040503050406030204" pitchFamily="18" charset="0"/>
                                  </a:rPr>
                                  <m:t>′</m:t>
                                </m:r>
                              </m:sup>
                            </m:sSup>
                            <m:sSup>
                              <m:sSupPr>
                                <m:ctrlPr>
                                  <a:rPr lang="en-US" sz="1800" i="1">
                                    <a:latin typeface="Cambria Math" panose="02040503050406030204" pitchFamily="18" charset="0"/>
                                  </a:rPr>
                                </m:ctrlPr>
                              </m:sSupPr>
                              <m:e>
                                <m:r>
                                  <a:rPr lang="en-US" sz="1800" i="1">
                                    <a:latin typeface="Cambria Math" panose="02040503050406030204" pitchFamily="18" charset="0"/>
                                  </a:rPr>
                                  <m:t>𝑙</m:t>
                                </m:r>
                              </m:e>
                              <m:sup>
                                <m:r>
                                  <a:rPr lang="en-US" sz="1800" i="1">
                                    <a:latin typeface="Cambria Math" panose="02040503050406030204" pitchFamily="18" charset="0"/>
                                  </a:rPr>
                                  <m:t>′</m:t>
                                </m:r>
                              </m:sup>
                            </m:sSup>
                          </m:sub>
                          <m:sup>
                            <m:r>
                              <a:rPr lang="en-US" sz="1800" i="1">
                                <a:latin typeface="Cambria Math" panose="02040503050406030204" pitchFamily="18" charset="0"/>
                              </a:rPr>
                              <m:t>𝑖</m:t>
                            </m:r>
                          </m:sup>
                        </m:sSubSup>
                      </m:e>
                    </m:nary>
                    <m:r>
                      <a:rPr lang="en-US" sz="1800" b="0" i="1" smtClean="0">
                        <a:latin typeface="Cambria Math" panose="02040503050406030204" pitchFamily="18" charset="0"/>
                      </a:rPr>
                      <m:t>;</m:t>
                    </m:r>
                  </m:oMath>
                </a14:m>
                <a:r>
                  <a:rPr lang="en-US" sz="1800" dirty="0"/>
                  <a:t>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𝛿</m:t>
                        </m:r>
                      </m:e>
                      <m:sub>
                        <m:r>
                          <a:rPr lang="en-US" sz="1800" i="1">
                            <a:latin typeface="Cambria Math" panose="02040503050406030204" pitchFamily="18" charset="0"/>
                          </a:rPr>
                          <m:t>𝑘𝑙</m:t>
                        </m:r>
                        <m:sSup>
                          <m:sSupPr>
                            <m:ctrlPr>
                              <a:rPr lang="en-US" sz="1800" i="1">
                                <a:latin typeface="Cambria Math" panose="02040503050406030204" pitchFamily="18" charset="0"/>
                              </a:rPr>
                            </m:ctrlPr>
                          </m:sSupPr>
                          <m:e>
                            <m:r>
                              <a:rPr lang="en-US" sz="1800" i="1">
                                <a:latin typeface="Cambria Math" panose="02040503050406030204" pitchFamily="18" charset="0"/>
                              </a:rPr>
                              <m:t>𝑘</m:t>
                            </m:r>
                          </m:e>
                          <m:sup>
                            <m:r>
                              <a:rPr lang="en-US" sz="1800" i="1">
                                <a:latin typeface="Cambria Math" panose="02040503050406030204" pitchFamily="18" charset="0"/>
                              </a:rPr>
                              <m:t>′</m:t>
                            </m:r>
                          </m:sup>
                        </m:sSup>
                        <m:sSup>
                          <m:sSupPr>
                            <m:ctrlPr>
                              <a:rPr lang="en-US" sz="1800" i="1">
                                <a:latin typeface="Cambria Math" panose="02040503050406030204" pitchFamily="18" charset="0"/>
                              </a:rPr>
                            </m:ctrlPr>
                          </m:sSupPr>
                          <m:e>
                            <m:r>
                              <a:rPr lang="en-US" sz="1800" i="1">
                                <a:latin typeface="Cambria Math" panose="02040503050406030204" pitchFamily="18" charset="0"/>
                              </a:rPr>
                              <m:t>𝑙</m:t>
                            </m:r>
                          </m:e>
                          <m:sup>
                            <m:r>
                              <a:rPr lang="en-US" sz="1800" i="1">
                                <a:latin typeface="Cambria Math" panose="02040503050406030204" pitchFamily="18" charset="0"/>
                              </a:rPr>
                              <m:t>′</m:t>
                            </m:r>
                          </m:sup>
                        </m:sSup>
                      </m:sub>
                      <m:sup>
                        <m:r>
                          <a:rPr lang="en-US" sz="1800" i="1">
                            <a:latin typeface="Cambria Math" panose="02040503050406030204" pitchFamily="18" charset="0"/>
                          </a:rPr>
                          <m:t>𝑖</m:t>
                        </m:r>
                      </m:sup>
                    </m:sSubSup>
                    <m:r>
                      <a:rPr lang="en-US" sz="1800" i="1">
                        <a:latin typeface="Cambria Math" panose="02040503050406030204" pitchFamily="18" charset="0"/>
                      </a:rPr>
                      <m:t>≔</m:t>
                    </m:r>
                    <m:r>
                      <a:rPr lang="en-US" sz="1800" i="1">
                        <a:latin typeface="Cambria Math" panose="02040503050406030204" pitchFamily="18" charset="0"/>
                      </a:rPr>
                      <m:t>𝐼</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𝑘</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𝑙</m:t>
                        </m:r>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𝑘</m:t>
                            </m:r>
                          </m:e>
                          <m:sup>
                            <m:r>
                              <a:rPr lang="en-US" sz="1800" i="1">
                                <a:latin typeface="Cambria Math" panose="02040503050406030204" pitchFamily="18" charset="0"/>
                              </a:rPr>
                              <m:t>′</m:t>
                            </m:r>
                          </m:sup>
                        </m:sSup>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𝑙</m:t>
                            </m:r>
                          </m:e>
                          <m:sup>
                            <m:r>
                              <a:rPr lang="en-US" sz="1800" i="1">
                                <a:latin typeface="Cambria Math" panose="02040503050406030204" pitchFamily="18" charset="0"/>
                              </a:rPr>
                              <m:t>′</m:t>
                            </m:r>
                          </m:sup>
                        </m:sSup>
                      </m:e>
                    </m:d>
                  </m:oMath>
                </a14:m>
                <a:endParaRPr lang="en-US" sz="1800" dirty="0"/>
              </a:p>
              <a:p>
                <a:r>
                  <a:rPr lang="en-US" sz="1900" b="0" dirty="0"/>
                  <a:t>Marginalized Kernel: </a:t>
                </a:r>
                <a14:m>
                  <m:oMath xmlns:m="http://schemas.openxmlformats.org/officeDocument/2006/math">
                    <m:r>
                      <a:rPr lang="en-US" sz="1900" b="0" i="1" smtClean="0">
                        <a:latin typeface="Cambria Math" panose="02040503050406030204" pitchFamily="18" charset="0"/>
                      </a:rPr>
                      <m:t>𝐾</m:t>
                    </m:r>
                    <m:d>
                      <m:dPr>
                        <m:ctrlPr>
                          <a:rPr lang="en-US" sz="1900" b="0" i="1" smtClean="0">
                            <a:latin typeface="Cambria Math" panose="02040503050406030204" pitchFamily="18" charset="0"/>
                          </a:rPr>
                        </m:ctrlPr>
                      </m:dPr>
                      <m:e>
                        <m:r>
                          <a:rPr lang="en-US" sz="1900" b="1" i="1" smtClean="0">
                            <a:latin typeface="Cambria Math" panose="02040503050406030204" pitchFamily="18" charset="0"/>
                          </a:rPr>
                          <m:t>𝒙</m:t>
                        </m:r>
                        <m:r>
                          <a:rPr lang="en-US" sz="1900" b="0" i="1" smtClean="0">
                            <a:latin typeface="Cambria Math" panose="02040503050406030204" pitchFamily="18" charset="0"/>
                          </a:rPr>
                          <m:t>,</m:t>
                        </m:r>
                        <m:sSup>
                          <m:sSupPr>
                            <m:ctrlPr>
                              <a:rPr lang="en-US" sz="1900" b="1" i="1" smtClean="0">
                                <a:latin typeface="Cambria Math" panose="02040503050406030204" pitchFamily="18" charset="0"/>
                              </a:rPr>
                            </m:ctrlPr>
                          </m:sSupPr>
                          <m:e>
                            <m:r>
                              <a:rPr lang="en-US" sz="1900" b="1" i="1" smtClean="0">
                                <a:latin typeface="Cambria Math" panose="02040503050406030204" pitchFamily="18" charset="0"/>
                              </a:rPr>
                              <m:t>𝒙</m:t>
                            </m:r>
                          </m:e>
                          <m:sup>
                            <m:r>
                              <a:rPr lang="en-US" sz="1900" b="1" i="1" smtClean="0">
                                <a:latin typeface="Cambria Math" panose="02040503050406030204" pitchFamily="18" charset="0"/>
                              </a:rPr>
                              <m:t>′</m:t>
                            </m:r>
                          </m:sup>
                        </m:sSup>
                      </m:e>
                    </m:d>
                    <m:r>
                      <a:rPr lang="en-US" sz="1900" b="0" i="1" smtClean="0">
                        <a:latin typeface="Cambria Math" panose="02040503050406030204" pitchFamily="18" charset="0"/>
                      </a:rPr>
                      <m:t>=</m:t>
                    </m:r>
                    <m:nary>
                      <m:naryPr>
                        <m:chr m:val="∑"/>
                        <m:ctrlPr>
                          <a:rPr lang="en-US" sz="1900" i="1">
                            <a:latin typeface="Cambria Math" panose="02040503050406030204" pitchFamily="18" charset="0"/>
                          </a:rPr>
                        </m:ctrlPr>
                      </m:naryPr>
                      <m:sub>
                        <m:r>
                          <m:rPr>
                            <m:brk m:alnAt="23"/>
                          </m:rPr>
                          <a:rPr lang="en-US" sz="1900" i="1">
                            <a:latin typeface="Cambria Math" panose="02040503050406030204" pitchFamily="18" charset="0"/>
                          </a:rPr>
                          <m:t>𝑘</m:t>
                        </m:r>
                        <m:r>
                          <a:rPr lang="en-US" sz="1900" i="1">
                            <a:latin typeface="Cambria Math" panose="02040503050406030204" pitchFamily="18" charset="0"/>
                          </a:rPr>
                          <m:t>=1</m:t>
                        </m:r>
                      </m:sub>
                      <m:sup>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𝑥</m:t>
                            </m:r>
                          </m:sub>
                        </m:sSub>
                      </m:sup>
                      <m:e>
                        <m:nary>
                          <m:naryPr>
                            <m:chr m:val="∑"/>
                            <m:ctrlPr>
                              <a:rPr lang="en-US" sz="1900" i="1">
                                <a:latin typeface="Cambria Math" panose="02040503050406030204" pitchFamily="18" charset="0"/>
                              </a:rPr>
                            </m:ctrlPr>
                          </m:naryPr>
                          <m:sub>
                            <m:r>
                              <m:rPr>
                                <m:brk m:alnAt="23"/>
                              </m:rPr>
                              <a:rPr lang="en-US" sz="1900" i="1">
                                <a:latin typeface="Cambria Math" panose="02040503050406030204" pitchFamily="18" charset="0"/>
                              </a:rPr>
                              <m:t>𝑙</m:t>
                            </m:r>
                            <m:r>
                              <a:rPr lang="en-US" sz="1900" i="1">
                                <a:latin typeface="Cambria Math" panose="02040503050406030204" pitchFamily="18" charset="0"/>
                              </a:rPr>
                              <m:t>=1</m:t>
                            </m:r>
                          </m:sub>
                          <m:sup>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h</m:t>
                                </m:r>
                              </m:sub>
                            </m:sSub>
                          </m:sup>
                          <m:e>
                            <m:nary>
                              <m:naryPr>
                                <m:chr m:val="∑"/>
                                <m:ctrlPr>
                                  <a:rPr lang="en-US" sz="1900" i="1">
                                    <a:latin typeface="Cambria Math" panose="02040503050406030204" pitchFamily="18" charset="0"/>
                                  </a:rPr>
                                </m:ctrlPr>
                              </m:naryPr>
                              <m:sub>
                                <m:sSup>
                                  <m:sSupPr>
                                    <m:ctrlPr>
                                      <a:rPr lang="en-US" sz="1900" i="1">
                                        <a:latin typeface="Cambria Math" panose="02040503050406030204" pitchFamily="18" charset="0"/>
                                      </a:rPr>
                                    </m:ctrlPr>
                                  </m:sSupPr>
                                  <m:e>
                                    <m:r>
                                      <m:rPr>
                                        <m:brk m:alnAt="23"/>
                                      </m:rPr>
                                      <a:rPr lang="en-US" sz="1900" i="1">
                                        <a:latin typeface="Cambria Math" panose="02040503050406030204" pitchFamily="18" charset="0"/>
                                      </a:rPr>
                                      <m:t>𝑘</m:t>
                                    </m:r>
                                  </m:e>
                                  <m:sup>
                                    <m:r>
                                      <a:rPr lang="en-US" sz="1900" i="1">
                                        <a:latin typeface="Cambria Math" panose="02040503050406030204" pitchFamily="18" charset="0"/>
                                      </a:rPr>
                                      <m:t>′</m:t>
                                    </m:r>
                                  </m:sup>
                                </m:sSup>
                                <m:r>
                                  <m:rPr>
                                    <m:brk m:alnAt="23"/>
                                  </m:rPr>
                                  <a:rPr lang="en-US" sz="1900" i="1">
                                    <a:latin typeface="Cambria Math" panose="02040503050406030204" pitchFamily="18" charset="0"/>
                                  </a:rPr>
                                  <m:t>=</m:t>
                                </m:r>
                                <m:r>
                                  <a:rPr lang="en-US" sz="1900" i="1">
                                    <a:latin typeface="Cambria Math" panose="02040503050406030204" pitchFamily="18" charset="0"/>
                                  </a:rPr>
                                  <m:t>1</m:t>
                                </m:r>
                              </m:sub>
                              <m:sup>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𝑥</m:t>
                                    </m:r>
                                  </m:sub>
                                </m:sSub>
                              </m:sup>
                              <m:e>
                                <m:nary>
                                  <m:naryPr>
                                    <m:chr m:val="∑"/>
                                    <m:limLoc m:val="subSup"/>
                                    <m:ctrlPr>
                                      <a:rPr lang="en-US" sz="1900" i="1">
                                        <a:latin typeface="Cambria Math" panose="02040503050406030204" pitchFamily="18" charset="0"/>
                                      </a:rPr>
                                    </m:ctrlPr>
                                  </m:naryPr>
                                  <m:sub>
                                    <m:sSup>
                                      <m:sSupPr>
                                        <m:ctrlPr>
                                          <a:rPr lang="en-US" sz="1900" i="1">
                                            <a:latin typeface="Cambria Math" panose="02040503050406030204" pitchFamily="18" charset="0"/>
                                          </a:rPr>
                                        </m:ctrlPr>
                                      </m:sSupPr>
                                      <m:e>
                                        <m:r>
                                          <m:rPr>
                                            <m:brk m:alnAt="25"/>
                                          </m:rPr>
                                          <a:rPr lang="en-US" sz="1900" i="1">
                                            <a:latin typeface="Cambria Math" panose="02040503050406030204" pitchFamily="18" charset="0"/>
                                          </a:rPr>
                                          <m:t>𝑙</m:t>
                                        </m:r>
                                      </m:e>
                                      <m:sup>
                                        <m:r>
                                          <a:rPr lang="en-US" sz="1900" i="1">
                                            <a:latin typeface="Cambria Math" panose="02040503050406030204" pitchFamily="18" charset="0"/>
                                          </a:rPr>
                                          <m:t>′</m:t>
                                        </m:r>
                                      </m:sup>
                                    </m:sSup>
                                    <m:r>
                                      <m:rPr>
                                        <m:brk m:alnAt="25"/>
                                      </m:rPr>
                                      <a:rPr lang="en-US" sz="1900" i="1">
                                        <a:latin typeface="Cambria Math" panose="02040503050406030204" pitchFamily="18" charset="0"/>
                                      </a:rPr>
                                      <m:t>=</m:t>
                                    </m:r>
                                    <m:r>
                                      <a:rPr lang="en-US" sz="1900" i="1">
                                        <a:latin typeface="Cambria Math" panose="02040503050406030204" pitchFamily="18" charset="0"/>
                                      </a:rPr>
                                      <m:t>1</m:t>
                                    </m:r>
                                  </m:sub>
                                  <m:sup>
                                    <m:sSub>
                                      <m:sSubPr>
                                        <m:ctrlPr>
                                          <a:rPr lang="en-US" sz="1900" i="1">
                                            <a:latin typeface="Cambria Math" panose="02040503050406030204" pitchFamily="18" charset="0"/>
                                          </a:rPr>
                                        </m:ctrlPr>
                                      </m:sSubPr>
                                      <m:e>
                                        <m:r>
                                          <a:rPr lang="en-US" sz="1900" i="1">
                                            <a:latin typeface="Cambria Math" panose="02040503050406030204" pitchFamily="18" charset="0"/>
                                          </a:rPr>
                                          <m:t>𝑛</m:t>
                                        </m:r>
                                      </m:e>
                                      <m:sub>
                                        <m:r>
                                          <a:rPr lang="en-US" sz="1900" i="1">
                                            <a:latin typeface="Cambria Math" panose="02040503050406030204" pitchFamily="18" charset="0"/>
                                          </a:rPr>
                                          <m:t>h</m:t>
                                        </m:r>
                                      </m:sub>
                                    </m:sSub>
                                  </m:sup>
                                  <m:e>
                                    <m:sSub>
                                      <m:sSubPr>
                                        <m:ctrlPr>
                                          <a:rPr lang="en-US" sz="1900" i="1">
                                            <a:latin typeface="Cambria Math" panose="02040503050406030204" pitchFamily="18" charset="0"/>
                                          </a:rPr>
                                        </m:ctrlPr>
                                      </m:sSubPr>
                                      <m:e>
                                        <m:r>
                                          <a:rPr lang="en-US" sz="1900" b="0" i="1" smtClean="0">
                                            <a:latin typeface="Cambria Math" panose="02040503050406030204" pitchFamily="18" charset="0"/>
                                          </a:rPr>
                                          <m:t>𝑣</m:t>
                                        </m:r>
                                      </m:e>
                                      <m:sub>
                                        <m:r>
                                          <a:rPr lang="en-US" sz="1900" i="1">
                                            <a:latin typeface="Cambria Math" panose="02040503050406030204" pitchFamily="18" charset="0"/>
                                          </a:rPr>
                                          <m:t>𝑘𝑙</m:t>
                                        </m:r>
                                        <m:sSup>
                                          <m:sSupPr>
                                            <m:ctrlPr>
                                              <a:rPr lang="en-US" sz="1900" i="1">
                                                <a:latin typeface="Cambria Math" panose="02040503050406030204" pitchFamily="18" charset="0"/>
                                              </a:rPr>
                                            </m:ctrlPr>
                                          </m:sSupPr>
                                          <m:e>
                                            <m:r>
                                              <a:rPr lang="en-US" sz="1900" i="1">
                                                <a:latin typeface="Cambria Math" panose="02040503050406030204" pitchFamily="18" charset="0"/>
                                              </a:rPr>
                                              <m:t>𝑘</m:t>
                                            </m:r>
                                          </m:e>
                                          <m:sup>
                                            <m:r>
                                              <a:rPr lang="en-US" sz="1900" i="1">
                                                <a:latin typeface="Cambria Math" panose="02040503050406030204" pitchFamily="18" charset="0"/>
                                              </a:rPr>
                                              <m:t>′</m:t>
                                            </m:r>
                                          </m:sup>
                                        </m:sSup>
                                        <m:sSup>
                                          <m:sSupPr>
                                            <m:ctrlPr>
                                              <a:rPr lang="en-US" sz="1900" i="1">
                                                <a:latin typeface="Cambria Math" panose="02040503050406030204" pitchFamily="18" charset="0"/>
                                              </a:rPr>
                                            </m:ctrlPr>
                                          </m:sSupPr>
                                          <m:e>
                                            <m:r>
                                              <a:rPr lang="en-US" sz="1900" i="1">
                                                <a:latin typeface="Cambria Math" panose="02040503050406030204" pitchFamily="18" charset="0"/>
                                              </a:rPr>
                                              <m:t>𝑙</m:t>
                                            </m:r>
                                          </m:e>
                                          <m:sup>
                                            <m:r>
                                              <a:rPr lang="en-US" sz="1900" i="1">
                                                <a:latin typeface="Cambria Math" panose="02040503050406030204" pitchFamily="18" charset="0"/>
                                              </a:rPr>
                                              <m:t>′</m:t>
                                            </m:r>
                                          </m:sup>
                                        </m:sSup>
                                      </m:sub>
                                    </m:sSub>
                                    <m:sSup>
                                      <m:sSupPr>
                                        <m:ctrlPr>
                                          <a:rPr lang="en-US" sz="1900" b="0" i="1" smtClean="0">
                                            <a:latin typeface="Cambria Math" panose="02040503050406030204" pitchFamily="18" charset="0"/>
                                          </a:rPr>
                                        </m:ctrlPr>
                                      </m:sSupPr>
                                      <m:e>
                                        <m:d>
                                          <m:dPr>
                                            <m:ctrlPr>
                                              <a:rPr lang="en-US" sz="1900" i="1">
                                                <a:latin typeface="Cambria Math" panose="02040503050406030204" pitchFamily="18" charset="0"/>
                                              </a:rPr>
                                            </m:ctrlPr>
                                          </m:dPr>
                                          <m:e>
                                            <m:r>
                                              <a:rPr lang="en-US" sz="1900" b="1" i="1" smtClean="0">
                                                <a:latin typeface="Cambria Math" panose="02040503050406030204" pitchFamily="18" charset="0"/>
                                              </a:rPr>
                                              <m:t>𝒙</m:t>
                                            </m:r>
                                          </m:e>
                                        </m:d>
                                      </m:e>
                                      <m:sup>
                                        <m:r>
                                          <a:rPr lang="en-US" sz="1900" b="0" i="1" smtClean="0">
                                            <a:latin typeface="Cambria Math" panose="02040503050406030204" pitchFamily="18" charset="0"/>
                                          </a:rPr>
                                          <m:t>𝑇</m:t>
                                        </m:r>
                                      </m:sup>
                                    </m:sSup>
                                    <m:sSub>
                                      <m:sSubPr>
                                        <m:ctrlPr>
                                          <a:rPr lang="en-US" sz="1900" i="1">
                                            <a:latin typeface="Cambria Math" panose="02040503050406030204" pitchFamily="18" charset="0"/>
                                          </a:rPr>
                                        </m:ctrlPr>
                                      </m:sSubPr>
                                      <m:e>
                                        <m:r>
                                          <a:rPr lang="en-US" sz="1900" b="0" i="1" smtClean="0">
                                            <a:latin typeface="Cambria Math" panose="02040503050406030204" pitchFamily="18" charset="0"/>
                                          </a:rPr>
                                          <m:t>𝑣</m:t>
                                        </m:r>
                                      </m:e>
                                      <m:sub>
                                        <m:r>
                                          <a:rPr lang="en-US" sz="1900" i="1">
                                            <a:latin typeface="Cambria Math" panose="02040503050406030204" pitchFamily="18" charset="0"/>
                                          </a:rPr>
                                          <m:t>𝑘𝑙</m:t>
                                        </m:r>
                                        <m:sSup>
                                          <m:sSupPr>
                                            <m:ctrlPr>
                                              <a:rPr lang="en-US" sz="1900" i="1">
                                                <a:latin typeface="Cambria Math" panose="02040503050406030204" pitchFamily="18" charset="0"/>
                                              </a:rPr>
                                            </m:ctrlPr>
                                          </m:sSupPr>
                                          <m:e>
                                            <m:r>
                                              <a:rPr lang="en-US" sz="1900" i="1">
                                                <a:latin typeface="Cambria Math" panose="02040503050406030204" pitchFamily="18" charset="0"/>
                                              </a:rPr>
                                              <m:t>𝑘</m:t>
                                            </m:r>
                                          </m:e>
                                          <m:sup>
                                            <m:r>
                                              <a:rPr lang="en-US" sz="1900" i="1">
                                                <a:latin typeface="Cambria Math" panose="02040503050406030204" pitchFamily="18" charset="0"/>
                                              </a:rPr>
                                              <m:t>′</m:t>
                                            </m:r>
                                          </m:sup>
                                        </m:sSup>
                                        <m:sSup>
                                          <m:sSupPr>
                                            <m:ctrlPr>
                                              <a:rPr lang="en-US" sz="1900" i="1">
                                                <a:latin typeface="Cambria Math" panose="02040503050406030204" pitchFamily="18" charset="0"/>
                                              </a:rPr>
                                            </m:ctrlPr>
                                          </m:sSupPr>
                                          <m:e>
                                            <m:r>
                                              <a:rPr lang="en-US" sz="1900" i="1">
                                                <a:latin typeface="Cambria Math" panose="02040503050406030204" pitchFamily="18" charset="0"/>
                                              </a:rPr>
                                              <m:t>𝑙</m:t>
                                            </m:r>
                                          </m:e>
                                          <m:sup>
                                            <m:r>
                                              <a:rPr lang="en-US" sz="1900" i="1">
                                                <a:latin typeface="Cambria Math" panose="02040503050406030204" pitchFamily="18" charset="0"/>
                                              </a:rPr>
                                              <m:t>′</m:t>
                                            </m:r>
                                          </m:sup>
                                        </m:sSup>
                                      </m:sub>
                                    </m:sSub>
                                    <m:r>
                                      <a:rPr lang="en-US" sz="1900" i="1">
                                        <a:latin typeface="Cambria Math" panose="02040503050406030204" pitchFamily="18" charset="0"/>
                                      </a:rPr>
                                      <m:t>(</m:t>
                                    </m:r>
                                    <m:r>
                                      <a:rPr lang="en-US" sz="1900" b="1" i="1" smtClean="0">
                                        <a:latin typeface="Cambria Math" panose="02040503050406030204" pitchFamily="18" charset="0"/>
                                      </a:rPr>
                                      <m:t>𝒙</m:t>
                                    </m:r>
                                    <m:r>
                                      <a:rPr lang="en-US" sz="1900" b="1" i="1" smtClean="0">
                                        <a:latin typeface="Cambria Math" panose="02040503050406030204" pitchFamily="18" charset="0"/>
                                      </a:rPr>
                                      <m:t>′</m:t>
                                    </m:r>
                                    <m:r>
                                      <a:rPr lang="en-US" sz="1900" i="1">
                                        <a:latin typeface="Cambria Math" panose="02040503050406030204" pitchFamily="18" charset="0"/>
                                      </a:rPr>
                                      <m:t>)</m:t>
                                    </m:r>
                                  </m:e>
                                </m:nary>
                              </m:e>
                            </m:nary>
                          </m:e>
                        </m:nary>
                      </m:e>
                    </m:nary>
                  </m:oMath>
                </a14:m>
                <a:r>
                  <a:rPr lang="en-US" sz="1900" dirty="0"/>
                  <a:t>.</a:t>
                </a:r>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𝑘𝑙</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𝑘</m:t>
                            </m:r>
                          </m:e>
                          <m:sup>
                            <m:r>
                              <a:rPr lang="en-US" sz="1800" b="0" i="1" smtClean="0">
                                <a:latin typeface="Cambria Math" panose="02040503050406030204" pitchFamily="18" charset="0"/>
                              </a:rPr>
                              <m:t>′</m:t>
                            </m:r>
                          </m:sup>
                        </m:sSup>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𝑙</m:t>
                            </m:r>
                          </m:e>
                          <m:sup>
                            <m:r>
                              <a:rPr lang="en-US" sz="1800" b="0" i="1" smtClean="0">
                                <a:latin typeface="Cambria Math" panose="02040503050406030204" pitchFamily="18" charset="0"/>
                              </a:rPr>
                              <m:t>′</m:t>
                            </m:r>
                          </m:sup>
                        </m:sSup>
                      </m:sub>
                    </m:sSub>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𝒙</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𝑚</m:t>
                        </m:r>
                        <m:r>
                          <a:rPr lang="en-US" sz="1800" b="0" i="1" smtClean="0">
                            <a:latin typeface="Cambria Math" panose="02040503050406030204" pitchFamily="18" charset="0"/>
                          </a:rPr>
                          <m:t>−1</m:t>
                        </m:r>
                      </m:den>
                    </m:f>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𝑚</m:t>
                        </m:r>
                        <m:r>
                          <a:rPr lang="en-US" sz="1800" b="0" i="1" smtClean="0">
                            <a:latin typeface="Cambria Math" panose="02040503050406030204" pitchFamily="18" charset="0"/>
                          </a:rPr>
                          <m:t>−1</m:t>
                        </m:r>
                      </m:sup>
                      <m:e>
                        <m:nary>
                          <m:naryPr>
                            <m:chr m:val="∑"/>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m:rPr>
                                    <m:brk m:alnAt="23"/>
                                  </m:rPr>
                                  <a:rPr lang="en-US" sz="1800" b="0" i="1" smtClean="0">
                                    <a:latin typeface="Cambria Math" panose="02040503050406030204" pitchFamily="18" charset="0"/>
                                  </a:rPr>
                                  <m:t>h</m:t>
                                </m:r>
                              </m:e>
                              <m:sub>
                                <m:r>
                                  <m:rPr>
                                    <m:brk m:alnAt="23"/>
                                  </m:rPr>
                                  <a:rPr lang="en-US" sz="1800" b="0" i="1" smtClean="0">
                                    <a:latin typeface="Cambria Math" panose="02040503050406030204" pitchFamily="18" charset="0"/>
                                  </a:rPr>
                                  <m:t>𝑖</m:t>
                                </m:r>
                              </m:sub>
                            </m:sSub>
                            <m:r>
                              <m:rPr>
                                <m:brk m:alnAt="23"/>
                              </m:rPr>
                              <a:rPr lang="en-US" sz="1800" b="0" i="1" smtClean="0">
                                <a:latin typeface="Cambria Math" panose="02040503050406030204" pitchFamily="18" charset="0"/>
                              </a:rPr>
                              <m:t>=</m:t>
                            </m:r>
                            <m:r>
                              <a:rPr lang="en-US" sz="1800" b="0" i="1" smtClean="0">
                                <a:latin typeface="Cambria Math" panose="02040503050406030204" pitchFamily="18" charset="0"/>
                              </a:rPr>
                              <m:t>1</m:t>
                            </m:r>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h</m:t>
                                </m:r>
                              </m:sub>
                            </m:sSub>
                          </m:sup>
                          <m:e>
                            <m:nary>
                              <m:naryPr>
                                <m:chr m:val="∑"/>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m:rPr>
                                        <m:brk m:alnAt="23"/>
                                      </m:rPr>
                                      <a:rPr lang="en-US" sz="1800" b="0" i="1" smtClean="0">
                                        <a:latin typeface="Cambria Math" panose="02040503050406030204" pitchFamily="18" charset="0"/>
                                      </a:rPr>
                                      <m:t>h</m:t>
                                    </m:r>
                                  </m:e>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m:rPr>
                                    <m:brk m:alnAt="23"/>
                                  </m:rPr>
                                  <a:rPr lang="en-US" sz="1800" b="0" i="1" smtClean="0">
                                    <a:latin typeface="Cambria Math" panose="02040503050406030204" pitchFamily="18" charset="0"/>
                                  </a:rPr>
                                  <m:t>=</m:t>
                                </m:r>
                                <m:r>
                                  <a:rPr lang="en-US" sz="1800" b="0" i="1" smtClean="0">
                                    <a:latin typeface="Cambria Math" panose="02040503050406030204" pitchFamily="18" charset="0"/>
                                  </a:rPr>
                                  <m:t>1</m:t>
                                </m:r>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h</m:t>
                                    </m:r>
                                  </m:sub>
                                </m:sSub>
                              </m:sup>
                              <m:e>
                                <m:r>
                                  <a:rPr lang="en-US" sz="1800" b="0" i="1" smtClean="0">
                                    <a:latin typeface="Cambria Math" panose="02040503050406030204" pitchFamily="18" charset="0"/>
                                  </a:rPr>
                                  <m:t>𝑝</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1" i="1" smtClean="0">
                                    <a:latin typeface="Cambria Math" panose="02040503050406030204" pitchFamily="18" charset="0"/>
                                  </a:rPr>
                                  <m:t>𝒙</m:t>
                                </m:r>
                                <m:r>
                                  <a:rPr lang="en-US" sz="1800" b="0" i="1" smtClean="0">
                                    <a:latin typeface="Cambria Math" panose="02040503050406030204" pitchFamily="18" charset="0"/>
                                  </a:rPr>
                                  <m:t>)</m:t>
                                </m:r>
                              </m:e>
                            </m:nary>
                          </m:e>
                        </m:nary>
                      </m:e>
                    </m:nary>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𝛿</m:t>
                        </m:r>
                      </m:e>
                      <m:sub>
                        <m:r>
                          <a:rPr lang="en-US" sz="1800" i="1">
                            <a:latin typeface="Cambria Math" panose="02040503050406030204" pitchFamily="18" charset="0"/>
                          </a:rPr>
                          <m:t>𝑘𝑙</m:t>
                        </m:r>
                        <m:sSup>
                          <m:sSupPr>
                            <m:ctrlPr>
                              <a:rPr lang="en-US" sz="1800" i="1">
                                <a:latin typeface="Cambria Math" panose="02040503050406030204" pitchFamily="18" charset="0"/>
                              </a:rPr>
                            </m:ctrlPr>
                          </m:sSupPr>
                          <m:e>
                            <m:r>
                              <a:rPr lang="en-US" sz="1800" i="1">
                                <a:latin typeface="Cambria Math" panose="02040503050406030204" pitchFamily="18" charset="0"/>
                              </a:rPr>
                              <m:t>𝑘</m:t>
                            </m:r>
                          </m:e>
                          <m:sup>
                            <m:r>
                              <a:rPr lang="en-US" sz="1800" i="1">
                                <a:latin typeface="Cambria Math" panose="02040503050406030204" pitchFamily="18" charset="0"/>
                              </a:rPr>
                              <m:t>′</m:t>
                            </m:r>
                          </m:sup>
                        </m:sSup>
                        <m:sSup>
                          <m:sSupPr>
                            <m:ctrlPr>
                              <a:rPr lang="en-US" sz="1800" i="1">
                                <a:latin typeface="Cambria Math" panose="02040503050406030204" pitchFamily="18" charset="0"/>
                              </a:rPr>
                            </m:ctrlPr>
                          </m:sSupPr>
                          <m:e>
                            <m:r>
                              <a:rPr lang="en-US" sz="1800" i="1">
                                <a:latin typeface="Cambria Math" panose="02040503050406030204" pitchFamily="18" charset="0"/>
                              </a:rPr>
                              <m:t>𝑙</m:t>
                            </m:r>
                          </m:e>
                          <m:sup>
                            <m:r>
                              <a:rPr lang="en-US" sz="1800" i="1">
                                <a:latin typeface="Cambria Math" panose="02040503050406030204" pitchFamily="18" charset="0"/>
                              </a:rPr>
                              <m:t>′</m:t>
                            </m:r>
                          </m:sup>
                        </m:sSup>
                      </m:sub>
                      <m:sup>
                        <m:r>
                          <a:rPr lang="en-US" sz="1800" i="1">
                            <a:latin typeface="Cambria Math" panose="02040503050406030204" pitchFamily="18" charset="0"/>
                          </a:rPr>
                          <m:t>𝑖</m:t>
                        </m:r>
                      </m:sup>
                    </m:sSubSup>
                  </m:oMath>
                </a14:m>
                <a:r>
                  <a:rPr lang="en-US" sz="1800" dirty="0"/>
                  <a:t>.</a:t>
                </a:r>
              </a:p>
              <a:p>
                <a:pPr lvl="1"/>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𝑘𝑙</m:t>
                        </m:r>
                        <m:sSup>
                          <m:sSupPr>
                            <m:ctrlPr>
                              <a:rPr lang="en-US" sz="1800" i="1">
                                <a:latin typeface="Cambria Math" panose="02040503050406030204" pitchFamily="18" charset="0"/>
                              </a:rPr>
                            </m:ctrlPr>
                          </m:sSupPr>
                          <m:e>
                            <m:r>
                              <a:rPr lang="en-US" sz="1800" i="1">
                                <a:latin typeface="Cambria Math" panose="02040503050406030204" pitchFamily="18" charset="0"/>
                              </a:rPr>
                              <m:t>𝑘</m:t>
                            </m:r>
                          </m:e>
                          <m:sup>
                            <m:r>
                              <a:rPr lang="en-US" sz="1800" i="1">
                                <a:latin typeface="Cambria Math" panose="02040503050406030204" pitchFamily="18" charset="0"/>
                              </a:rPr>
                              <m:t>′</m:t>
                            </m:r>
                          </m:sup>
                        </m:sSup>
                        <m:sSup>
                          <m:sSupPr>
                            <m:ctrlPr>
                              <a:rPr lang="en-US" sz="1800" i="1">
                                <a:latin typeface="Cambria Math" panose="02040503050406030204" pitchFamily="18" charset="0"/>
                              </a:rPr>
                            </m:ctrlPr>
                          </m:sSupPr>
                          <m:e>
                            <m:r>
                              <a:rPr lang="en-US" sz="1800" i="1">
                                <a:latin typeface="Cambria Math" panose="02040503050406030204" pitchFamily="18" charset="0"/>
                              </a:rPr>
                              <m:t>𝑙</m:t>
                            </m:r>
                          </m:e>
                          <m:sup>
                            <m:r>
                              <a:rPr lang="en-US" sz="1800" i="1">
                                <a:latin typeface="Cambria Math" panose="02040503050406030204" pitchFamily="18" charset="0"/>
                              </a:rPr>
                              <m:t>′</m:t>
                            </m:r>
                          </m:sup>
                        </m:sSup>
                      </m:sub>
                    </m:sSub>
                    <m:d>
                      <m:dPr>
                        <m:ctrlPr>
                          <a:rPr lang="en-US" sz="1800" i="1">
                            <a:latin typeface="Cambria Math" panose="02040503050406030204" pitchFamily="18" charset="0"/>
                          </a:rPr>
                        </m:ctrlPr>
                      </m:dPr>
                      <m:e>
                        <m:r>
                          <a:rPr lang="en-US" sz="1800" b="1" i="1">
                            <a:latin typeface="Cambria Math" panose="02040503050406030204" pitchFamily="18" charset="0"/>
                          </a:rPr>
                          <m:t>𝒙</m:t>
                        </m:r>
                      </m:e>
                    </m:d>
                    <m:r>
                      <a:rPr lang="en-US" sz="1800" i="1">
                        <a:latin typeface="Cambria Math" panose="02040503050406030204" pitchFamily="18" charset="0"/>
                      </a:rPr>
                      <m:t>=</m:t>
                    </m:r>
                    <m:f>
                      <m:fPr>
                        <m:ctrlPr>
                          <a:rPr lang="en-US" sz="1800" i="1" smtClean="0">
                            <a:solidFill>
                              <a:srgbClr val="FF0000"/>
                            </a:solidFill>
                            <a:latin typeface="Cambria Math" panose="02040503050406030204" pitchFamily="18" charset="0"/>
                          </a:rPr>
                        </m:ctrlPr>
                      </m:fPr>
                      <m:num>
                        <m:r>
                          <a:rPr lang="en-US" sz="1800" i="1">
                            <a:solidFill>
                              <a:srgbClr val="FF0000"/>
                            </a:solidFill>
                            <a:latin typeface="Cambria Math" panose="02040503050406030204" pitchFamily="18" charset="0"/>
                          </a:rPr>
                          <m:t>1</m:t>
                        </m:r>
                      </m:num>
                      <m:den>
                        <m:r>
                          <a:rPr lang="en-US" sz="1800" i="1">
                            <a:solidFill>
                              <a:srgbClr val="FF0000"/>
                            </a:solidFill>
                            <a:latin typeface="Cambria Math" panose="02040503050406030204" pitchFamily="18" charset="0"/>
                          </a:rPr>
                          <m:t>𝑚</m:t>
                        </m:r>
                        <m:r>
                          <a:rPr lang="en-US" sz="1800" i="1">
                            <a:solidFill>
                              <a:srgbClr val="FF0000"/>
                            </a:solidFill>
                            <a:latin typeface="Cambria Math" panose="02040503050406030204" pitchFamily="18" charset="0"/>
                          </a:rPr>
                          <m:t>−1</m:t>
                        </m:r>
                      </m:den>
                    </m:f>
                    <m:nary>
                      <m:naryPr>
                        <m:chr m:val="∑"/>
                        <m:ctrlPr>
                          <a:rPr lang="en-US" sz="1800" i="1" smtClean="0">
                            <a:solidFill>
                              <a:srgbClr val="FF0000"/>
                            </a:solidFill>
                            <a:latin typeface="Cambria Math" panose="02040503050406030204" pitchFamily="18" charset="0"/>
                          </a:rPr>
                        </m:ctrlPr>
                      </m:naryPr>
                      <m:sub>
                        <m:r>
                          <m:rPr>
                            <m:brk m:alnAt="23"/>
                          </m:rPr>
                          <a:rPr lang="en-US" sz="1800" i="1" smtClean="0">
                            <a:solidFill>
                              <a:srgbClr val="FF0000"/>
                            </a:solidFill>
                            <a:latin typeface="Cambria Math" panose="02040503050406030204" pitchFamily="18" charset="0"/>
                          </a:rPr>
                          <m:t>𝑖</m:t>
                        </m:r>
                        <m:r>
                          <a:rPr lang="en-US" sz="1800" i="1">
                            <a:solidFill>
                              <a:srgbClr val="FF0000"/>
                            </a:solidFill>
                            <a:latin typeface="Cambria Math" panose="02040503050406030204" pitchFamily="18" charset="0"/>
                          </a:rPr>
                          <m:t>=1</m:t>
                        </m:r>
                      </m:sub>
                      <m:sup>
                        <m:r>
                          <a:rPr lang="en-US" sz="1800" i="1" smtClean="0">
                            <a:solidFill>
                              <a:srgbClr val="FF0000"/>
                            </a:solidFill>
                            <a:latin typeface="Cambria Math" panose="02040503050406030204" pitchFamily="18" charset="0"/>
                          </a:rPr>
                          <m:t>𝑚</m:t>
                        </m:r>
                        <m:r>
                          <a:rPr lang="en-US" sz="1800" i="1" smtClean="0">
                            <a:solidFill>
                              <a:srgbClr val="FF0000"/>
                            </a:solidFill>
                            <a:latin typeface="Cambria Math" panose="02040503050406030204" pitchFamily="18" charset="0"/>
                          </a:rPr>
                          <m:t>−1</m:t>
                        </m:r>
                      </m:sup>
                      <m:e>
                        <m:nary>
                          <m:naryPr>
                            <m:chr m:val="∑"/>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m:rPr>
                                    <m:brk m:alnAt="23"/>
                                  </m:rPr>
                                  <a:rPr lang="en-US" sz="1800" i="1">
                                    <a:latin typeface="Cambria Math" panose="02040503050406030204" pitchFamily="18" charset="0"/>
                                  </a:rPr>
                                  <m:t>h</m:t>
                                </m:r>
                              </m:e>
                              <m:sub>
                                <m:r>
                                  <m:rPr>
                                    <m:brk m:alnAt="23"/>
                                  </m:rPr>
                                  <a:rPr lang="en-US" sz="1800" i="1">
                                    <a:latin typeface="Cambria Math" panose="02040503050406030204" pitchFamily="18" charset="0"/>
                                  </a:rPr>
                                  <m:t>𝑖</m:t>
                                </m:r>
                              </m:sub>
                            </m:sSub>
                            <m:r>
                              <m:rPr>
                                <m:brk m:alnAt="23"/>
                              </m:rPr>
                              <a:rPr lang="en-US" sz="1800" i="1">
                                <a:latin typeface="Cambria Math" panose="02040503050406030204" pitchFamily="18" charset="0"/>
                              </a:rPr>
                              <m:t>=</m:t>
                            </m:r>
                            <m:r>
                              <a:rPr lang="en-US" sz="1800" i="1">
                                <a:latin typeface="Cambria Math" panose="02040503050406030204" pitchFamily="18" charset="0"/>
                              </a:rPr>
                              <m:t>1</m:t>
                            </m:r>
                          </m:sub>
                          <m:sup>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h</m:t>
                                </m:r>
                              </m:sub>
                            </m:sSub>
                          </m:sup>
                          <m:e>
                            <m:nary>
                              <m:naryPr>
                                <m:chr m:val="∑"/>
                                <m:ctrlPr>
                                  <a:rPr lang="en-US" sz="1800" i="1">
                                    <a:latin typeface="Cambria Math" panose="02040503050406030204" pitchFamily="18" charset="0"/>
                                  </a:rPr>
                                </m:ctrlPr>
                              </m:naryPr>
                              <m:sub>
                                <m:sSub>
                                  <m:sSubPr>
                                    <m:ctrlPr>
                                      <a:rPr lang="en-US" sz="1800" i="1">
                                        <a:latin typeface="Cambria Math" panose="02040503050406030204" pitchFamily="18" charset="0"/>
                                      </a:rPr>
                                    </m:ctrlPr>
                                  </m:sSubPr>
                                  <m:e>
                                    <m:r>
                                      <m:rPr>
                                        <m:brk m:alnAt="23"/>
                                      </m:rPr>
                                      <a:rPr lang="en-US" sz="1800" i="1">
                                        <a:latin typeface="Cambria Math" panose="02040503050406030204" pitchFamily="18" charset="0"/>
                                      </a:rPr>
                                      <m:t>h</m:t>
                                    </m:r>
                                  </m:e>
                                  <m:sub>
                                    <m:r>
                                      <m:rPr>
                                        <m:brk m:alnAt="23"/>
                                      </m:rPr>
                                      <a:rPr lang="en-US" sz="1800" i="1">
                                        <a:latin typeface="Cambria Math" panose="02040503050406030204" pitchFamily="18" charset="0"/>
                                      </a:rPr>
                                      <m:t>𝑖</m:t>
                                    </m:r>
                                    <m:r>
                                      <a:rPr lang="en-US" sz="1800" i="1">
                                        <a:latin typeface="Cambria Math" panose="02040503050406030204" pitchFamily="18" charset="0"/>
                                      </a:rPr>
                                      <m:t>+1</m:t>
                                    </m:r>
                                  </m:sub>
                                </m:sSub>
                                <m:r>
                                  <m:rPr>
                                    <m:brk m:alnAt="23"/>
                                  </m:rPr>
                                  <a:rPr lang="en-US" sz="1800" i="1">
                                    <a:latin typeface="Cambria Math" panose="02040503050406030204" pitchFamily="18" charset="0"/>
                                  </a:rPr>
                                  <m:t>=</m:t>
                                </m:r>
                                <m:r>
                                  <a:rPr lang="en-US" sz="1800" i="1">
                                    <a:latin typeface="Cambria Math" panose="02040503050406030204" pitchFamily="18" charset="0"/>
                                  </a:rPr>
                                  <m:t>1</m:t>
                                </m:r>
                              </m:sub>
                              <m:sup>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h</m:t>
                                    </m:r>
                                  </m:sub>
                                </m:sSub>
                              </m:sup>
                              <m:e>
                                <m:r>
                                  <a:rPr lang="en-US" sz="1800" i="1">
                                    <a:latin typeface="Cambria Math" panose="02040503050406030204" pitchFamily="18" charset="0"/>
                                  </a:rPr>
                                  <m:t>𝑝</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𝑖</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r>
                                  <a:rPr lang="en-US" sz="1800" b="1" i="1">
                                    <a:latin typeface="Cambria Math" panose="02040503050406030204" pitchFamily="18" charset="0"/>
                                  </a:rPr>
                                  <m:t>𝒙</m:t>
                                </m:r>
                                <m:r>
                                  <a:rPr lang="en-US" sz="1800" i="1">
                                    <a:latin typeface="Cambria Math" panose="02040503050406030204" pitchFamily="18" charset="0"/>
                                  </a:rPr>
                                  <m:t>)</m:t>
                                </m:r>
                              </m:e>
                            </m:nary>
                          </m:e>
                        </m:nary>
                      </m:e>
                    </m:nary>
                    <m:sSubSup>
                      <m:sSubSupPr>
                        <m:ctrlPr>
                          <a:rPr lang="en-US" sz="1800" i="1" smtClean="0">
                            <a:solidFill>
                              <a:srgbClr val="FF0000"/>
                            </a:solidFill>
                            <a:latin typeface="Cambria Math" panose="02040503050406030204" pitchFamily="18" charset="0"/>
                          </a:rPr>
                        </m:ctrlPr>
                      </m:sSubSupPr>
                      <m:e>
                        <m:r>
                          <a:rPr lang="en-US" sz="1800" i="1">
                            <a:solidFill>
                              <a:srgbClr val="FF0000"/>
                            </a:solidFill>
                            <a:latin typeface="Cambria Math" panose="02040503050406030204" pitchFamily="18" charset="0"/>
                            <a:ea typeface="Cambria Math" panose="02040503050406030204" pitchFamily="18" charset="0"/>
                          </a:rPr>
                          <m:t>𝛿</m:t>
                        </m:r>
                      </m:e>
                      <m:sub>
                        <m:r>
                          <a:rPr lang="en-US" sz="1800" i="1">
                            <a:solidFill>
                              <a:srgbClr val="FF0000"/>
                            </a:solidFill>
                            <a:latin typeface="Cambria Math" panose="02040503050406030204" pitchFamily="18" charset="0"/>
                          </a:rPr>
                          <m:t>𝑘𝑙</m:t>
                        </m:r>
                        <m:sSup>
                          <m:sSupPr>
                            <m:ctrlPr>
                              <a:rPr lang="en-US" sz="1800" i="1">
                                <a:solidFill>
                                  <a:srgbClr val="FF0000"/>
                                </a:solidFill>
                                <a:latin typeface="Cambria Math" panose="02040503050406030204" pitchFamily="18" charset="0"/>
                              </a:rPr>
                            </m:ctrlPr>
                          </m:sSupPr>
                          <m:e>
                            <m:r>
                              <a:rPr lang="en-US" sz="1800" i="1">
                                <a:solidFill>
                                  <a:srgbClr val="FF0000"/>
                                </a:solidFill>
                                <a:latin typeface="Cambria Math" panose="02040503050406030204" pitchFamily="18" charset="0"/>
                              </a:rPr>
                              <m:t>𝑘</m:t>
                            </m:r>
                          </m:e>
                          <m:sup>
                            <m:r>
                              <a:rPr lang="en-US" sz="1800" i="1">
                                <a:solidFill>
                                  <a:srgbClr val="FF0000"/>
                                </a:solidFill>
                                <a:latin typeface="Cambria Math" panose="02040503050406030204" pitchFamily="18" charset="0"/>
                              </a:rPr>
                              <m:t>′</m:t>
                            </m:r>
                          </m:sup>
                        </m:sSup>
                        <m:sSup>
                          <m:sSupPr>
                            <m:ctrlPr>
                              <a:rPr lang="en-US" sz="1800" i="1">
                                <a:solidFill>
                                  <a:srgbClr val="FF0000"/>
                                </a:solidFill>
                                <a:latin typeface="Cambria Math" panose="02040503050406030204" pitchFamily="18" charset="0"/>
                              </a:rPr>
                            </m:ctrlPr>
                          </m:sSupPr>
                          <m:e>
                            <m:r>
                              <a:rPr lang="en-US" sz="1800" i="1">
                                <a:solidFill>
                                  <a:srgbClr val="FF0000"/>
                                </a:solidFill>
                                <a:latin typeface="Cambria Math" panose="02040503050406030204" pitchFamily="18" charset="0"/>
                              </a:rPr>
                              <m:t>𝑙</m:t>
                            </m:r>
                          </m:e>
                          <m:sup>
                            <m:r>
                              <a:rPr lang="en-US" sz="1800" i="1">
                                <a:solidFill>
                                  <a:srgbClr val="FF0000"/>
                                </a:solidFill>
                                <a:latin typeface="Cambria Math" panose="02040503050406030204" pitchFamily="18" charset="0"/>
                              </a:rPr>
                              <m:t>′</m:t>
                            </m:r>
                          </m:sup>
                        </m:sSup>
                      </m:sub>
                      <m:sup>
                        <m:r>
                          <a:rPr lang="en-US" sz="1800" i="1">
                            <a:solidFill>
                              <a:srgbClr val="FF0000"/>
                            </a:solidFill>
                            <a:latin typeface="Cambria Math" panose="02040503050406030204" pitchFamily="18" charset="0"/>
                          </a:rPr>
                          <m:t>𝑖</m:t>
                        </m:r>
                      </m:sup>
                    </m:sSubSup>
                    <m:r>
                      <a:rPr lang="en-US" sz="1800" b="0" i="0" smtClean="0">
                        <a:solidFill>
                          <a:schemeClr val="tx1"/>
                        </a:solidFill>
                        <a:latin typeface="Cambria Math" panose="02040503050406030204" pitchFamily="18" charset="0"/>
                      </a:rPr>
                      <m:t>,</m:t>
                    </m:r>
                  </m:oMath>
                </a14:m>
                <a:r>
                  <a:rPr lang="en-US" sz="1800" b="0" dirty="0">
                    <a:solidFill>
                      <a:srgbClr val="FF0000"/>
                    </a:solidFill>
                  </a:rPr>
                  <a:t> </a:t>
                </a:r>
                <a:r>
                  <a:rPr lang="en-US" sz="1800" b="0" dirty="0">
                    <a:solidFill>
                      <a:schemeClr val="tx1"/>
                    </a:solidFill>
                  </a:rPr>
                  <a:t>the </a:t>
                </a:r>
                <a:r>
                  <a:rPr lang="en-US" sz="1800" b="0" dirty="0"/>
                  <a:t>2</a:t>
                </a:r>
                <a:r>
                  <a:rPr lang="en-US" sz="1800" b="0" baseline="30000" dirty="0"/>
                  <a:t>nd</a:t>
                </a:r>
                <a:r>
                  <a:rPr lang="en-US" sz="1800" b="0" dirty="0"/>
                  <a:t> order count kernel is highlighted to illustrate </a:t>
                </a:r>
                <a14:m>
                  <m:oMath xmlns:m="http://schemas.openxmlformats.org/officeDocument/2006/math">
                    <m:sSub>
                      <m:sSubPr>
                        <m:ctrlPr>
                          <a:rPr lang="en-US" sz="1800" b="0" i="1" smtClean="0">
                            <a:latin typeface="Cambria Math" panose="02040503050406030204" pitchFamily="18" charset="0"/>
                          </a:rPr>
                        </m:ctrlPr>
                      </m:sSubPr>
                      <m:e>
                        <m:r>
                          <a:rPr lang="en-US" sz="1800" i="1">
                            <a:latin typeface="Cambria Math" panose="02040503050406030204" pitchFamily="18" charset="0"/>
                          </a:rPr>
                          <m:t>𝐾</m:t>
                        </m:r>
                      </m:e>
                      <m:sub>
                        <m:r>
                          <a:rPr lang="en-US" sz="1800" b="0" i="1" smtClean="0">
                            <a:latin typeface="Cambria Math" panose="02040503050406030204" pitchFamily="18" charset="0"/>
                          </a:rPr>
                          <m:t>𝑧</m:t>
                        </m:r>
                      </m:sub>
                    </m:sSub>
                    <m:d>
                      <m:dPr>
                        <m:ctrlPr>
                          <a:rPr lang="en-US" sz="1800" i="1">
                            <a:latin typeface="Cambria Math" panose="02040503050406030204" pitchFamily="18" charset="0"/>
                          </a:rPr>
                        </m:ctrlPr>
                      </m:dPr>
                      <m:e>
                        <m:r>
                          <a:rPr lang="en-US" sz="1800" b="1" i="1" smtClean="0">
                            <a:latin typeface="Cambria Math" panose="02040503050406030204" pitchFamily="18" charset="0"/>
                          </a:rPr>
                          <m:t>𝒛</m:t>
                        </m:r>
                        <m:r>
                          <a:rPr lang="en-US" sz="1800" i="1">
                            <a:latin typeface="Cambria Math" panose="02040503050406030204" pitchFamily="18" charset="0"/>
                          </a:rPr>
                          <m:t>,</m:t>
                        </m:r>
                        <m:sSup>
                          <m:sSupPr>
                            <m:ctrlPr>
                              <a:rPr lang="en-US" sz="1800" b="1" i="1">
                                <a:latin typeface="Cambria Math" panose="02040503050406030204" pitchFamily="18" charset="0"/>
                              </a:rPr>
                            </m:ctrlPr>
                          </m:sSupPr>
                          <m:e>
                            <m:r>
                              <a:rPr lang="en-US" sz="1800" b="1" i="1" smtClean="0">
                                <a:latin typeface="Cambria Math" panose="02040503050406030204" pitchFamily="18" charset="0"/>
                              </a:rPr>
                              <m:t>𝒛</m:t>
                            </m:r>
                          </m:e>
                          <m:sup>
                            <m:r>
                              <a:rPr lang="en-US" sz="1800" b="1" i="1">
                                <a:latin typeface="Cambria Math" panose="02040503050406030204" pitchFamily="18" charset="0"/>
                              </a:rPr>
                              <m:t>′</m:t>
                            </m:r>
                          </m:sup>
                        </m:sSup>
                      </m:e>
                    </m:d>
                  </m:oMath>
                </a14:m>
                <a:r>
                  <a:rPr lang="en-US" sz="1800" b="0" dirty="0"/>
                  <a:t> contribution to the marginalized Kernel </a:t>
                </a:r>
                <a14:m>
                  <m:oMath xmlns:m="http://schemas.openxmlformats.org/officeDocument/2006/math">
                    <m:r>
                      <a:rPr lang="en-US" sz="1800" i="1">
                        <a:latin typeface="Cambria Math" panose="02040503050406030204" pitchFamily="18" charset="0"/>
                      </a:rPr>
                      <m:t>𝐾</m:t>
                    </m:r>
                    <m:d>
                      <m:dPr>
                        <m:ctrlPr>
                          <a:rPr lang="en-US" sz="1800" i="1">
                            <a:latin typeface="Cambria Math" panose="02040503050406030204" pitchFamily="18" charset="0"/>
                          </a:rPr>
                        </m:ctrlPr>
                      </m:dPr>
                      <m:e>
                        <m:r>
                          <a:rPr lang="en-US" sz="1800" b="1" i="1">
                            <a:latin typeface="Cambria Math" panose="02040503050406030204" pitchFamily="18" charset="0"/>
                          </a:rPr>
                          <m:t>𝒙</m:t>
                        </m:r>
                        <m:r>
                          <a:rPr lang="en-US" sz="1800" i="1">
                            <a:latin typeface="Cambria Math" panose="02040503050406030204" pitchFamily="18" charset="0"/>
                          </a:rPr>
                          <m:t>,</m:t>
                        </m:r>
                        <m:sSup>
                          <m:sSupPr>
                            <m:ctrlPr>
                              <a:rPr lang="en-US" sz="1800" b="1" i="1">
                                <a:latin typeface="Cambria Math" panose="02040503050406030204" pitchFamily="18" charset="0"/>
                              </a:rPr>
                            </m:ctrlPr>
                          </m:sSupPr>
                          <m:e>
                            <m:r>
                              <a:rPr lang="en-US" sz="1800" b="1" i="1">
                                <a:latin typeface="Cambria Math" panose="02040503050406030204" pitchFamily="18" charset="0"/>
                              </a:rPr>
                              <m:t>𝒙</m:t>
                            </m:r>
                          </m:e>
                          <m:sup>
                            <m:r>
                              <a:rPr lang="en-US" sz="1800" b="1" i="1">
                                <a:latin typeface="Cambria Math" panose="02040503050406030204" pitchFamily="18" charset="0"/>
                              </a:rPr>
                              <m:t>′</m:t>
                            </m:r>
                          </m:sup>
                        </m:sSup>
                      </m:e>
                    </m:d>
                  </m:oMath>
                </a14:m>
                <a:endParaRPr lang="en-US" sz="1800" b="0" dirty="0"/>
              </a:p>
              <a:p>
                <a:pPr lvl="1"/>
                <a14:m>
                  <m:oMath xmlns:m="http://schemas.openxmlformats.org/officeDocument/2006/math">
                    <m:r>
                      <a:rPr lang="en-US" sz="1800" b="0" i="1" smtClean="0">
                        <a:latin typeface="Cambria Math" panose="02040503050406030204" pitchFamily="18" charset="0"/>
                      </a:rPr>
                      <m:t>𝑧</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h</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𝑥</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h</m:t>
                        </m:r>
                      </m:sub>
                    </m:sSub>
                    <m:r>
                      <a:rPr lang="en-US" sz="1800" b="0" i="1" smtClean="0">
                        <a:latin typeface="Cambria Math" panose="02040503050406030204" pitchFamily="18" charset="0"/>
                      </a:rPr>
                      <m:t>, </m:t>
                    </m:r>
                    <m:r>
                      <a:rPr lang="en-US" sz="1800" b="0" i="1" smtClean="0">
                        <a:latin typeface="Cambria Math" panose="02040503050406030204" pitchFamily="18" charset="0"/>
                      </a:rPr>
                      <m:t>𝑚</m:t>
                    </m:r>
                  </m:oMath>
                </a14:m>
                <a:r>
                  <a:rPr lang="en-US" sz="1800" b="0" dirty="0"/>
                  <a:t> </a:t>
                </a:r>
                <a:r>
                  <a:rPr lang="en-US" sz="1800" dirty="0"/>
                  <a:t>have the same definition as MCK1</a:t>
                </a:r>
                <a:endParaRPr lang="en-US" sz="1800" b="0" dirty="0"/>
              </a:p>
              <a:p>
                <a:pPr lvl="1"/>
                <a:r>
                  <a:rPr lang="en-US" sz="1800" dirty="0"/>
                  <a:t>Methodology: Count each combination of adjacent symbol pairs given h </a:t>
                </a:r>
                <a:r>
                  <a:rPr lang="en-US" sz="1800" dirty="0">
                    <a:sym typeface="Wingdings" panose="05000000000000000000" pitchFamily="2" charset="2"/>
                  </a:rPr>
                  <a:t> define the joint kernel as the dot product between these features  estimate the conditional probabilities by an HMM  MCK2 is obtained by marginalizing this joint kernel.</a:t>
                </a:r>
                <a:endParaRPr lang="en-US" sz="1800" dirty="0"/>
              </a:p>
              <a:p>
                <a:pPr lvl="2"/>
                <a:endParaRPr lang="en-US" sz="1600" b="0" dirty="0"/>
              </a:p>
              <a:p>
                <a:pPr marL="457200" lvl="1" indent="0">
                  <a:buNone/>
                </a:pPr>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600200"/>
                <a:ext cx="8915400" cy="4958862"/>
              </a:xfrm>
              <a:blipFill>
                <a:blip r:embed="rId2"/>
                <a:stretch>
                  <a:fillRect l="-547" t="-8733" r="-684"/>
                </a:stretch>
              </a:blipFill>
            </p:spPr>
            <p:txBody>
              <a:bodyPr/>
              <a:lstStyle/>
              <a:p>
                <a:r>
                  <a:rPr lang="en-US">
                    <a:noFill/>
                  </a:rPr>
                  <a:t> </a:t>
                </a:r>
              </a:p>
            </p:txBody>
          </p:sp>
        </mc:Fallback>
      </mc:AlternateContent>
    </p:spTree>
    <p:extLst>
      <p:ext uri="{BB962C8B-B14F-4D97-AF65-F5344CB8AC3E}">
        <p14:creationId xmlns:p14="http://schemas.microsoft.com/office/powerpoint/2010/main" val="2914149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285750"/>
            <a:ext cx="8911687" cy="848691"/>
          </a:xfrm>
        </p:spPr>
        <p:txBody>
          <a:bodyPr>
            <a:normAutofit/>
          </a:bodyPr>
          <a:lstStyle/>
          <a:p>
            <a:r>
              <a:rPr lang="en-US" b="1" dirty="0"/>
              <a:t>MCK2 Exemplified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05025" y="1266825"/>
                <a:ext cx="9277350" cy="5591175"/>
              </a:xfrm>
            </p:spPr>
            <p:txBody>
              <a:bodyPr/>
              <a:lstStyle/>
              <a:p>
                <a:pPr marL="0" indent="0" algn="ctr">
                  <a:buNone/>
                </a:pPr>
                <a:r>
                  <a:rPr lang="en-US" b="1" dirty="0"/>
                  <a:t>Two sample DNA sequences</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h</m:t>
                        </m:r>
                      </m:sub>
                    </m:sSub>
                    <m:r>
                      <a:rPr lang="en-US" i="1">
                        <a:latin typeface="Cambria Math" panose="02040503050406030204" pitchFamily="18" charset="0"/>
                      </a:rPr>
                      <m:t>=2</m:t>
                    </m:r>
                  </m:oMath>
                </a14:m>
                <a:r>
                  <a:rPr lang="en-US" dirty="0"/>
                  <a:t> </a:t>
                </a:r>
                <a:r>
                  <a:rPr lang="en-US" sz="1600" dirty="0"/>
                  <a:t>{1,2}</a:t>
                </a:r>
                <a:br>
                  <a:rPr lang="en-US" dirty="0"/>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𝑥</m:t>
                        </m:r>
                      </m:sub>
                    </m:sSub>
                    <m:r>
                      <a:rPr lang="en-US" i="1">
                        <a:latin typeface="Cambria Math" panose="02040503050406030204" pitchFamily="18" charset="0"/>
                      </a:rPr>
                      <m:t>=4∈</m:t>
                    </m:r>
                  </m:oMath>
                </a14:m>
                <a:r>
                  <a:rPr lang="en-US" sz="1600" dirty="0"/>
                  <a:t> {A,T,C,G}</a:t>
                </a:r>
              </a:p>
              <a:p>
                <a:pPr marL="0" indent="0" algn="ctr">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h</m:t>
                          </m:r>
                        </m:sub>
                      </m:sSub>
                      <m:r>
                        <a:rPr lang="en-US" i="1">
                          <a:latin typeface="Cambria Math" panose="02040503050406030204" pitchFamily="18" charset="0"/>
                        </a:rPr>
                        <m:t>=2∈</m:t>
                      </m:r>
                      <m:d>
                        <m:dPr>
                          <m:begChr m:val="{"/>
                          <m:endChr m:val="}"/>
                          <m:ctrlPr>
                            <a:rPr lang="en-US" i="1">
                              <a:latin typeface="Cambria Math" panose="02040503050406030204" pitchFamily="18" charset="0"/>
                            </a:rPr>
                          </m:ctrlPr>
                        </m:dPr>
                        <m:e>
                          <m:r>
                            <a:rPr lang="en-US" i="1">
                              <a:latin typeface="Cambria Math" panose="02040503050406030204" pitchFamily="18" charset="0"/>
                            </a:rPr>
                            <m:t>1,2</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=7; </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r>
                        <a:rPr lang="en-US" i="1">
                          <a:latin typeface="Cambria Math" panose="02040503050406030204" pitchFamily="18" charset="0"/>
                        </a:rPr>
                        <m:t>=10</m:t>
                      </m:r>
                    </m:oMath>
                  </m:oMathPara>
                </a14:m>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b="1" dirty="0">
                    <a:sym typeface="Wingdings" panose="05000000000000000000" pitchFamily="2" charset="2"/>
                  </a:rPr>
                  <a:t></a:t>
                </a:r>
                <a14:m>
                  <m:oMath xmlns:m="http://schemas.openxmlformats.org/officeDocument/2006/math">
                    <m:r>
                      <a:rPr lang="en-US" b="1" i="1" dirty="0">
                        <a:latin typeface="Cambria Math" panose="02040503050406030204" pitchFamily="18" charset="0"/>
                      </a:rPr>
                      <m:t>𝒉</m:t>
                    </m:r>
                    <m:r>
                      <a:rPr lang="en-US" b="1" i="1" dirty="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m:t>
                    </m:r>
                  </m:oMath>
                </a14:m>
                <a:r>
                  <a:rPr lang="en-US" b="1" dirty="0">
                    <a:sym typeface="Wingdings" panose="05000000000000000000" pitchFamily="2" charset="2"/>
                  </a:rPr>
                  <a:t></a:t>
                </a:r>
                <a:endParaRPr lang="en-US" b="1" dirty="0"/>
              </a:p>
              <a:p>
                <a:pPr marL="0" indent="0" algn="ct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05025" y="1266825"/>
                <a:ext cx="9277350" cy="5591175"/>
              </a:xfrm>
              <a:blipFill>
                <a:blip r:embed="rId2"/>
                <a:stretch>
                  <a:fillRect t="-654"/>
                </a:stretch>
              </a:blipFill>
            </p:spPr>
            <p:txBody>
              <a:bodyPr/>
              <a:lstStyle/>
              <a:p>
                <a:r>
                  <a:rPr lang="en-US">
                    <a:noFill/>
                  </a:rPr>
                  <a:t> </a:t>
                </a:r>
              </a:p>
            </p:txBody>
          </p:sp>
        </mc:Fallback>
      </mc:AlternateContent>
      <p:grpSp>
        <p:nvGrpSpPr>
          <p:cNvPr id="11" name="Group 10"/>
          <p:cNvGrpSpPr/>
          <p:nvPr/>
        </p:nvGrpSpPr>
        <p:grpSpPr>
          <a:xfrm>
            <a:off x="2394744" y="1400226"/>
            <a:ext cx="8551017" cy="5064838"/>
            <a:chOff x="2947861" y="2060825"/>
            <a:chExt cx="7933964" cy="3708054"/>
          </a:xfrm>
        </p:grpSpPr>
        <mc:AlternateContent xmlns:mc="http://schemas.openxmlformats.org/markup-compatibility/2006" xmlns:a14="http://schemas.microsoft.com/office/drawing/2010/main">
          <mc:Choice Requires="a14">
            <p:sp>
              <p:nvSpPr>
                <p:cNvPr id="6" name="Rounded Rectangle 5"/>
                <p:cNvSpPr>
                  <a:spLocks/>
                </p:cNvSpPr>
                <p:nvPr/>
              </p:nvSpPr>
              <p:spPr>
                <a:xfrm>
                  <a:off x="2947861" y="2091265"/>
                  <a:ext cx="2147552" cy="523581"/>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spAutoFit/>
                </a:bodyPr>
                <a:lstStyle/>
                <a:p>
                  <a:pPr lvl="0" algn="ctr"/>
                  <a14:m>
                    <m:oMathPara xmlns:m="http://schemas.openxmlformats.org/officeDocument/2006/math">
                      <m:oMathParaPr>
                        <m:jc m:val="center"/>
                      </m:oMathParaPr>
                      <m:oMath xmlns:m="http://schemas.openxmlformats.org/officeDocument/2006/math">
                        <m:r>
                          <a:rPr lang="en-US" i="1" smtClean="0">
                            <a:solidFill>
                              <a:schemeClr val="tx1"/>
                            </a:solidFill>
                            <a:latin typeface="Cambria Math" panose="02040503050406030204" pitchFamily="18" charset="0"/>
                          </a:rPr>
                          <m:t>𝑥</m:t>
                        </m:r>
                        <m:r>
                          <a:rPr lang="en-US" i="1" smtClean="0">
                            <a:solidFill>
                              <a:schemeClr val="tx1"/>
                            </a:solidFill>
                            <a:latin typeface="Cambria Math" panose="02040503050406030204" pitchFamily="18" charset="0"/>
                          </a:rPr>
                          <m:t>=</m:t>
                        </m:r>
                        <m:r>
                          <a:rPr lang="en-US" b="0" i="1" smtClean="0">
                            <a:solidFill>
                              <a:srgbClr val="FFC000"/>
                            </a:solidFill>
                            <a:latin typeface="Cambria Math" panose="02040503050406030204" pitchFamily="18" charset="0"/>
                          </a:rPr>
                          <m:t>𝐴𝐴</m:t>
                        </m:r>
                        <m:r>
                          <a:rPr lang="en-US" b="0" i="1" smtClean="0">
                            <a:solidFill>
                              <a:srgbClr val="FF0000"/>
                            </a:solidFill>
                            <a:latin typeface="Cambria Math" panose="02040503050406030204" pitchFamily="18" charset="0"/>
                          </a:rPr>
                          <m:t>𝑇</m:t>
                        </m:r>
                        <m:r>
                          <a:rPr lang="en-US" b="0" i="1" smtClean="0">
                            <a:solidFill>
                              <a:srgbClr val="FFFF00"/>
                            </a:solidFill>
                            <a:latin typeface="Cambria Math" panose="02040503050406030204" pitchFamily="18" charset="0"/>
                          </a:rPr>
                          <m:t>𝐶𝐶</m:t>
                        </m:r>
                        <m:r>
                          <a:rPr lang="en-US" b="0" i="1" smtClean="0">
                            <a:solidFill>
                              <a:srgbClr val="FFC000"/>
                            </a:solidFill>
                            <a:latin typeface="Cambria Math" panose="02040503050406030204" pitchFamily="18" charset="0"/>
                          </a:rPr>
                          <m:t>𝐴</m:t>
                        </m:r>
                        <m:r>
                          <a:rPr lang="en-US" b="0" i="1" smtClean="0">
                            <a:solidFill>
                              <a:srgbClr val="FF0000"/>
                            </a:solidFill>
                            <a:latin typeface="Cambria Math" panose="02040503050406030204" pitchFamily="18" charset="0"/>
                          </a:rPr>
                          <m:t>𝑇</m:t>
                        </m:r>
                      </m:oMath>
                    </m:oMathPara>
                  </a14:m>
                  <a:endParaRPr lang="en-US" b="0" i="1" dirty="0">
                    <a:latin typeface="Cambria Math" panose="02040503050406030204" pitchFamily="18" charset="0"/>
                  </a:endParaRPr>
                </a:p>
                <a:p>
                  <a:pPr lvl="0" algn="ctr"/>
                  <a14:m>
                    <m:oMathPara xmlns:m="http://schemas.openxmlformats.org/officeDocument/2006/math">
                      <m:oMathParaPr>
                        <m:jc m:val="center"/>
                      </m:oMathParaPr>
                      <m:oMath xmlns:m="http://schemas.openxmlformats.org/officeDocument/2006/math">
                        <m:r>
                          <a:rPr lang="en-US" i="1">
                            <a:solidFill>
                              <a:schemeClr val="tx1"/>
                            </a:solidFill>
                            <a:latin typeface="Cambria Math" panose="02040503050406030204" pitchFamily="18" charset="0"/>
                          </a:rPr>
                          <m:t>h</m:t>
                        </m:r>
                        <m:r>
                          <a:rPr lang="en-US" i="1">
                            <a:solidFill>
                              <a:schemeClr val="tx1"/>
                            </a:solidFill>
                            <a:latin typeface="Cambria Math" panose="02040503050406030204" pitchFamily="18" charset="0"/>
                          </a:rPr>
                          <m:t>=1121122</m:t>
                        </m:r>
                      </m:oMath>
                    </m:oMathPara>
                  </a14:m>
                  <a:br>
                    <a:rPr lang="en-US" b="0" i="1" dirty="0">
                      <a:latin typeface="Cambria Math" panose="02040503050406030204" pitchFamily="18" charset="0"/>
                    </a:rPr>
                  </a:br>
                  <a:endParaRPr lang="en-US" dirty="0"/>
                </a:p>
              </p:txBody>
            </p:sp>
          </mc:Choice>
          <mc:Fallback xmlns="">
            <p:sp>
              <p:nvSpPr>
                <p:cNvPr id="6" name="Rounded Rectangle 5"/>
                <p:cNvSpPr>
                  <a:spLocks noRot="1" noChangeAspect="1" noMove="1" noResize="1" noEditPoints="1" noAdjustHandles="1" noChangeArrowheads="1" noChangeShapeType="1" noTextEdit="1"/>
                </p:cNvSpPr>
                <p:nvPr/>
              </p:nvSpPr>
              <p:spPr>
                <a:xfrm>
                  <a:off x="2947861" y="2091265"/>
                  <a:ext cx="2147552" cy="523581"/>
                </a:xfrm>
                <a:prstGeom prst="roundRect">
                  <a:avLst/>
                </a:prstGeom>
                <a:blipFill>
                  <a:blip r:embed="rId3"/>
                  <a:stretch>
                    <a:fillRect/>
                  </a:stretch>
                </a:blipFill>
                <a:effectLst>
                  <a:glow rad="1270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a:spLocks/>
                </p:cNvSpPr>
                <p:nvPr/>
              </p:nvSpPr>
              <p:spPr>
                <a:xfrm>
                  <a:off x="8735333" y="2060825"/>
                  <a:ext cx="2146492" cy="557237"/>
                </a:xfrm>
                <a:prstGeom prst="roundRect">
                  <a:avLst/>
                </a:prstGeom>
                <a:effectLst>
                  <a:glow rad="1016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spAutoFit/>
                </a:bodyPr>
                <a:lstStyle/>
                <a:p>
                  <a:pPr lvl="0" algn="ctr" defTabSz="11557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m:t>
                        </m:r>
                        <m:r>
                          <a:rPr lang="en-US" i="1" smtClean="0">
                            <a:solidFill>
                              <a:srgbClr val="FFC000"/>
                            </a:solidFill>
                            <a:latin typeface="Cambria Math" panose="02040503050406030204" pitchFamily="18" charset="0"/>
                          </a:rPr>
                          <m:t>𝐴</m:t>
                        </m:r>
                        <m:r>
                          <a:rPr lang="en-US" i="1" smtClean="0">
                            <a:solidFill>
                              <a:srgbClr val="FF0000"/>
                            </a:solidFill>
                            <a:latin typeface="Cambria Math" panose="02040503050406030204" pitchFamily="18" charset="0"/>
                          </a:rPr>
                          <m:t>𝑇</m:t>
                        </m:r>
                        <m:r>
                          <a:rPr lang="en-US" i="1" smtClean="0">
                            <a:solidFill>
                              <a:srgbClr val="FFC000"/>
                            </a:solidFill>
                            <a:latin typeface="Cambria Math" panose="02040503050406030204" pitchFamily="18" charset="0"/>
                          </a:rPr>
                          <m:t>𝐴</m:t>
                        </m:r>
                        <m:r>
                          <a:rPr lang="en-US" i="1" smtClean="0">
                            <a:solidFill>
                              <a:srgbClr val="FFFF00"/>
                            </a:solidFill>
                            <a:latin typeface="Cambria Math" panose="02040503050406030204" pitchFamily="18" charset="0"/>
                          </a:rPr>
                          <m:t>𝐶𝐶</m:t>
                        </m:r>
                        <m:r>
                          <a:rPr lang="en-US" i="1" smtClean="0">
                            <a:solidFill>
                              <a:srgbClr val="66FF66"/>
                            </a:solidFill>
                            <a:latin typeface="Cambria Math" panose="02040503050406030204" pitchFamily="18" charset="0"/>
                          </a:rPr>
                          <m:t>𝐺</m:t>
                        </m:r>
                        <m:r>
                          <a:rPr lang="en-US" i="1" smtClean="0">
                            <a:solidFill>
                              <a:srgbClr val="FFC000"/>
                            </a:solidFill>
                            <a:latin typeface="Cambria Math" panose="02040503050406030204" pitchFamily="18" charset="0"/>
                          </a:rPr>
                          <m:t>𝐴</m:t>
                        </m:r>
                        <m:r>
                          <a:rPr lang="en-US" i="1" smtClean="0">
                            <a:solidFill>
                              <a:srgbClr val="FF0000"/>
                            </a:solidFill>
                            <a:latin typeface="Cambria Math" panose="02040503050406030204" pitchFamily="18" charset="0"/>
                          </a:rPr>
                          <m:t>𝑇𝑇</m:t>
                        </m:r>
                        <m:r>
                          <a:rPr lang="en-US" i="1" smtClean="0">
                            <a:solidFill>
                              <a:srgbClr val="FFC000"/>
                            </a:solidFill>
                            <a:latin typeface="Cambria Math" panose="02040503050406030204" pitchFamily="18" charset="0"/>
                          </a:rPr>
                          <m:t>𝐴</m:t>
                        </m:r>
                      </m:oMath>
                    </m:oMathPara>
                  </a14:m>
                  <a:endParaRPr lang="en-US" dirty="0"/>
                </a:p>
                <a:p>
                  <a:pPr lvl="0" algn="ctr" defTabSz="11557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h</m:t>
                            </m:r>
                          </m:e>
                          <m:sup>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=1121112211</m:t>
                        </m:r>
                      </m:oMath>
                    </m:oMathPara>
                  </a14:m>
                  <a:br>
                    <a:rPr lang="en-US" dirty="0"/>
                  </a:br>
                  <a:endParaRPr lang="en-US" dirty="0"/>
                </a:p>
              </p:txBody>
            </p:sp>
          </mc:Choice>
          <mc:Fallback xmlns="">
            <p:sp>
              <p:nvSpPr>
                <p:cNvPr id="7" name="Rounded Rectangle 6"/>
                <p:cNvSpPr>
                  <a:spLocks noRot="1" noChangeAspect="1" noMove="1" noResize="1" noEditPoints="1" noAdjustHandles="1" noChangeArrowheads="1" noChangeShapeType="1" noTextEdit="1"/>
                </p:cNvSpPr>
                <p:nvPr/>
              </p:nvSpPr>
              <p:spPr>
                <a:xfrm>
                  <a:off x="8735333" y="2060825"/>
                  <a:ext cx="2146492" cy="557237"/>
                </a:xfrm>
                <a:prstGeom prst="roundRect">
                  <a:avLst/>
                </a:prstGeom>
                <a:blipFill>
                  <a:blip r:embed="rId4"/>
                  <a:stretch>
                    <a:fillRect/>
                  </a:stretch>
                </a:blipFill>
                <a:effectLst>
                  <a:glow rad="1016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p:cNvSpPr>
                  <a:spLocks/>
                </p:cNvSpPr>
                <p:nvPr/>
              </p:nvSpPr>
              <p:spPr>
                <a:xfrm>
                  <a:off x="2947861" y="2683081"/>
                  <a:ext cx="2707036" cy="967751"/>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lvl="0" indent="-285750" defTabSz="711200">
                    <a:lnSpc>
                      <a:spcPct val="90000"/>
                    </a:lnSpc>
                    <a:spcBef>
                      <a:spcPct val="0"/>
                    </a:spcBef>
                    <a:spcAft>
                      <a:spcPct val="35000"/>
                    </a:spcAft>
                    <a:buFont typeface="Arial" panose="020B0604020202020204" pitchFamily="34" charset="0"/>
                    <a:buChar char="•"/>
                  </a:pPr>
                  <a:r>
                    <a:rPr lang="en-US" sz="1600" dirty="0">
                      <a:solidFill>
                        <a:schemeClr val="tx1"/>
                      </a:solidFill>
                    </a:rPr>
                    <a:t>There are </a:t>
                  </a:r>
                  <a14:m>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𝑛</m:t>
                          </m:r>
                        </m:e>
                        <m:sub>
                          <m:r>
                            <a:rPr lang="en-US" sz="1600" b="0" i="1" smtClean="0">
                              <a:solidFill>
                                <a:schemeClr val="tx1"/>
                              </a:solidFill>
                              <a:latin typeface="Cambria Math" panose="02040503050406030204" pitchFamily="18" charset="0"/>
                            </a:rPr>
                            <m:t>𝑥</m:t>
                          </m:r>
                        </m:sub>
                        <m:sup>
                          <m:r>
                            <a:rPr lang="en-US" sz="1600" b="0" i="1" smtClean="0">
                              <a:solidFill>
                                <a:schemeClr val="tx1"/>
                              </a:solidFill>
                              <a:latin typeface="Cambria Math" panose="02040503050406030204" pitchFamily="18" charset="0"/>
                            </a:rPr>
                            <m:t>2</m:t>
                          </m:r>
                        </m:sup>
                      </m:sSubSup>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𝑛</m:t>
                          </m:r>
                        </m:e>
                        <m:sub>
                          <m:r>
                            <a:rPr lang="en-US" sz="1600" b="0" i="1" smtClean="0">
                              <a:solidFill>
                                <a:schemeClr val="tx1"/>
                              </a:solidFill>
                              <a:latin typeface="Cambria Math" panose="02040503050406030204" pitchFamily="18" charset="0"/>
                            </a:rPr>
                            <m:t>h</m:t>
                          </m:r>
                        </m:sub>
                        <m:sup>
                          <m:r>
                            <a:rPr lang="en-US" sz="1600" b="0" i="1" smtClean="0">
                              <a:solidFill>
                                <a:schemeClr val="tx1"/>
                              </a:solidFill>
                              <a:latin typeface="Cambria Math" panose="02040503050406030204" pitchFamily="18" charset="0"/>
                            </a:rPr>
                            <m:t>2</m:t>
                          </m:r>
                        </m:sup>
                      </m:sSubSup>
                      <m:r>
                        <a:rPr lang="en-US" sz="1600" b="0" i="0" smtClean="0">
                          <a:solidFill>
                            <a:schemeClr val="tx1"/>
                          </a:solidFill>
                          <a:latin typeface="Cambria Math" panose="02040503050406030204" pitchFamily="18" charset="0"/>
                        </a:rPr>
                        <m:t> </m:t>
                      </m:r>
                    </m:oMath>
                  </a14:m>
                  <a:r>
                    <a:rPr lang="en-US" sz="1600" dirty="0">
                      <a:solidFill>
                        <a:schemeClr val="tx1"/>
                      </a:solidFill>
                    </a:rPr>
                    <a:t>= 64 symbol combinations but only one has a non-zero intersection of symbols: {CC11}</a:t>
                  </a:r>
                  <a:endParaRPr lang="en-US" dirty="0">
                    <a:solidFill>
                      <a:schemeClr val="tx1"/>
                    </a:solidFill>
                  </a:endParaRPr>
                </a:p>
              </p:txBody>
            </p:sp>
          </mc:Choice>
          <mc:Fallback xmlns="">
            <p:sp>
              <p:nvSpPr>
                <p:cNvPr id="8" name="Rounded Rectangle 7"/>
                <p:cNvSpPr>
                  <a:spLocks noRot="1" noChangeAspect="1" noMove="1" noResize="1" noEditPoints="1" noAdjustHandles="1" noChangeArrowheads="1" noChangeShapeType="1" noTextEdit="1"/>
                </p:cNvSpPr>
                <p:nvPr/>
              </p:nvSpPr>
              <p:spPr>
                <a:xfrm>
                  <a:off x="2947861" y="2683081"/>
                  <a:ext cx="2707036" cy="967751"/>
                </a:xfrm>
                <a:prstGeom prst="roundRect">
                  <a:avLst/>
                </a:prstGeom>
                <a:blipFill>
                  <a:blip r:embed="rId5"/>
                  <a:stretch>
                    <a:fillRect/>
                  </a:stretch>
                </a:blipFill>
                <a:effectLst>
                  <a:glow rad="127000">
                    <a:schemeClr val="tx1">
                      <a:alpha val="60000"/>
                    </a:schemeClr>
                  </a:glow>
                </a:effectLst>
              </p:spPr>
              <p:txBody>
                <a:bodyPr/>
                <a:lstStyle/>
                <a:p>
                  <a:r>
                    <a:rPr lang="en-US">
                      <a:noFill/>
                    </a:rPr>
                    <a:t> </a:t>
                  </a:r>
                </a:p>
              </p:txBody>
            </p:sp>
          </mc:Fallback>
        </mc:AlternateContent>
        <p:sp>
          <p:nvSpPr>
            <p:cNvPr id="9" name="Rounded Rectangle 8"/>
            <p:cNvSpPr>
              <a:spLocks/>
            </p:cNvSpPr>
            <p:nvPr/>
          </p:nvSpPr>
          <p:spPr>
            <a:xfrm>
              <a:off x="8226973" y="2683082"/>
              <a:ext cx="2633975" cy="967751"/>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lvl="0" indent="-285750" defTabSz="711200">
                <a:lnSpc>
                  <a:spcPct val="90000"/>
                </a:lnSpc>
                <a:spcBef>
                  <a:spcPct val="0"/>
                </a:spcBef>
                <a:spcAft>
                  <a:spcPct val="35000"/>
                </a:spcAft>
                <a:buFont typeface="Arial" panose="020B0604020202020204" pitchFamily="34" charset="0"/>
                <a:buChar char="•"/>
              </a:pPr>
              <a:r>
                <a:rPr lang="en-US" sz="1600" dirty="0">
                  <a:solidFill>
                    <a:schemeClr val="tx1"/>
                  </a:solidFill>
                </a:rPr>
                <a:t>1</a:t>
              </a:r>
              <a:r>
                <a:rPr lang="en-US" sz="1600" baseline="30000" dirty="0">
                  <a:solidFill>
                    <a:schemeClr val="tx1"/>
                  </a:solidFill>
                </a:rPr>
                <a:t>st</a:t>
              </a:r>
              <a:r>
                <a:rPr lang="en-US" sz="1600" dirty="0">
                  <a:solidFill>
                    <a:schemeClr val="tx1"/>
                  </a:solidFill>
                </a:rPr>
                <a:t> order to 2</a:t>
              </a:r>
              <a:r>
                <a:rPr lang="en-US" sz="1600" baseline="30000" dirty="0">
                  <a:solidFill>
                    <a:schemeClr val="tx1"/>
                  </a:solidFill>
                </a:rPr>
                <a:t>nd</a:t>
              </a:r>
              <a:r>
                <a:rPr lang="en-US" sz="1600" dirty="0">
                  <a:solidFill>
                    <a:schemeClr val="tx1"/>
                  </a:solidFill>
                </a:rPr>
                <a:t> order and Singular to Joint Kernels both </a:t>
              </a:r>
              <a:br>
                <a:rPr lang="en-US" sz="1600" dirty="0"/>
              </a:br>
              <a:br>
                <a:rPr lang="en-US" sz="1600" dirty="0"/>
              </a:br>
              <a:endParaRPr lang="en-US" sz="1600" dirty="0"/>
            </a:p>
          </p:txBody>
        </p:sp>
        <mc:AlternateContent xmlns:mc="http://schemas.openxmlformats.org/markup-compatibility/2006" xmlns:a14="http://schemas.microsoft.com/office/drawing/2010/main">
          <mc:Choice Requires="a14">
            <p:sp>
              <p:nvSpPr>
                <p:cNvPr id="10" name="Rounded Rectangle 9"/>
                <p:cNvSpPr/>
                <p:nvPr/>
              </p:nvSpPr>
              <p:spPr>
                <a:xfrm>
                  <a:off x="2947861" y="4698936"/>
                  <a:ext cx="7913087" cy="1069943"/>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wrap="square" rtlCol="0" anchor="ctr">
                  <a:normAutofit fontScale="70000" lnSpcReduction="20000"/>
                </a:bodyPr>
                <a:lstStyle/>
                <a:p>
                  <a:pPr defTabSz="622300">
                    <a:lnSpc>
                      <a:spcPct val="90000"/>
                    </a:lnSpc>
                    <a:spcBef>
                      <a:spcPct val="0"/>
                    </a:spcBef>
                    <a:spcAft>
                      <a:spcPct val="35000"/>
                    </a:spcAft>
                  </a:pPr>
                  <a14:m>
                    <m:oMathPara xmlns:m="http://schemas.openxmlformats.org/officeDocument/2006/math">
                      <m:oMathParaPr>
                        <m:jc m:val="left"/>
                      </m:oMathParaPr>
                      <m:oMath xmlns:m="http://schemas.openxmlformats.org/officeDocument/2006/math">
                        <m:sSub>
                          <m:sSubPr>
                            <m:ctrlPr>
                              <a:rPr lang="en-US" sz="1700" i="1" smtClean="0">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𝐾</m:t>
                            </m:r>
                          </m:e>
                          <m:sub>
                            <m:r>
                              <a:rPr lang="en-US" sz="1700" i="1">
                                <a:solidFill>
                                  <a:schemeClr val="tx1"/>
                                </a:solidFill>
                                <a:latin typeface="Cambria Math" panose="02040503050406030204" pitchFamily="18" charset="0"/>
                              </a:rPr>
                              <m:t>𝑧</m:t>
                            </m:r>
                          </m:sub>
                        </m:sSub>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𝒛</m:t>
                            </m:r>
                            <m:r>
                              <a:rPr lang="en-US" sz="1700" i="1">
                                <a:solidFill>
                                  <a:schemeClr val="tx1"/>
                                </a:solidFill>
                                <a:latin typeface="Cambria Math" panose="02040503050406030204" pitchFamily="18" charset="0"/>
                              </a:rPr>
                              <m:t>,</m:t>
                            </m:r>
                            <m:sSup>
                              <m:sSupPr>
                                <m:ctrlPr>
                                  <a:rPr lang="en-US" sz="1700" b="1" i="1">
                                    <a:solidFill>
                                      <a:schemeClr val="tx1"/>
                                    </a:solidFill>
                                    <a:latin typeface="Cambria Math" panose="02040503050406030204" pitchFamily="18" charset="0"/>
                                  </a:rPr>
                                </m:ctrlPr>
                              </m:sSupPr>
                              <m:e>
                                <m:r>
                                  <a:rPr lang="en-US" sz="1700" b="1" i="1">
                                    <a:solidFill>
                                      <a:schemeClr val="tx1"/>
                                    </a:solidFill>
                                    <a:latin typeface="Cambria Math" panose="02040503050406030204" pitchFamily="18" charset="0"/>
                                  </a:rPr>
                                  <m:t>𝒛</m:t>
                                </m:r>
                              </m:e>
                              <m:sup>
                                <m:r>
                                  <a:rPr lang="en-US" sz="1700" b="1" i="1">
                                    <a:solidFill>
                                      <a:schemeClr val="tx1"/>
                                    </a:solidFill>
                                    <a:latin typeface="Cambria Math" panose="02040503050406030204" pitchFamily="18" charset="0"/>
                                  </a:rPr>
                                  <m:t>′</m:t>
                                </m:r>
                              </m:sup>
                            </m:sSup>
                          </m:e>
                        </m:d>
                        <m:r>
                          <a:rPr lang="en-US" sz="1700" i="1" smtClean="0">
                            <a:solidFill>
                              <a:schemeClr val="tx1"/>
                            </a:solidFill>
                            <a:latin typeface="Cambria Math" panose="02040503050406030204" pitchFamily="18" charset="0"/>
                          </a:rPr>
                          <m:t>=</m:t>
                        </m:r>
                        <m:nary>
                          <m:naryPr>
                            <m:chr m:val="∑"/>
                            <m:limLoc m:val="subSup"/>
                            <m:ctrlPr>
                              <a:rPr lang="en-US" sz="1700" i="1" smtClean="0">
                                <a:solidFill>
                                  <a:schemeClr val="tx1"/>
                                </a:solidFill>
                                <a:latin typeface="Cambria Math" panose="02040503050406030204" pitchFamily="18" charset="0"/>
                              </a:rPr>
                            </m:ctrlPr>
                          </m:naryPr>
                          <m:sub>
                            <m:r>
                              <m:rPr>
                                <m:brk m:alnAt="25"/>
                              </m:rPr>
                              <a:rPr lang="en-US" sz="1700" b="0" i="1" smtClean="0">
                                <a:solidFill>
                                  <a:schemeClr val="tx1"/>
                                </a:solidFill>
                                <a:latin typeface="Cambria Math" panose="02040503050406030204" pitchFamily="18" charset="0"/>
                              </a:rPr>
                              <m:t>𝑘</m:t>
                            </m:r>
                            <m:r>
                              <a:rPr lang="en-US" sz="1700" b="0" i="1" smtClean="0">
                                <a:solidFill>
                                  <a:schemeClr val="tx1"/>
                                </a:solidFill>
                                <a:latin typeface="Cambria Math" panose="02040503050406030204" pitchFamily="18" charset="0"/>
                              </a:rPr>
                              <m:t>=1</m:t>
                            </m:r>
                          </m:sub>
                          <m:sup>
                            <m:sSub>
                              <m:sSubPr>
                                <m:ctrlPr>
                                  <a:rPr lang="en-US" sz="1700" b="0" i="1" smtClean="0">
                                    <a:solidFill>
                                      <a:schemeClr val="tx1"/>
                                    </a:solidFill>
                                    <a:latin typeface="Cambria Math" panose="02040503050406030204" pitchFamily="18" charset="0"/>
                                  </a:rPr>
                                </m:ctrlPr>
                              </m:sSubPr>
                              <m:e>
                                <m:r>
                                  <a:rPr lang="en-US" sz="1700" b="0" i="1" smtClean="0">
                                    <a:solidFill>
                                      <a:schemeClr val="tx1"/>
                                    </a:solidFill>
                                    <a:latin typeface="Cambria Math" panose="02040503050406030204" pitchFamily="18" charset="0"/>
                                  </a:rPr>
                                  <m:t>𝑛</m:t>
                                </m:r>
                              </m:e>
                              <m:sub>
                                <m:r>
                                  <a:rPr lang="en-US" sz="1700" b="0" i="1" smtClean="0">
                                    <a:solidFill>
                                      <a:schemeClr val="tx1"/>
                                    </a:solidFill>
                                    <a:latin typeface="Cambria Math" panose="02040503050406030204" pitchFamily="18" charset="0"/>
                                  </a:rPr>
                                  <m:t>𝑥</m:t>
                                </m:r>
                              </m:sub>
                            </m:sSub>
                          </m:sup>
                          <m:e>
                            <m:nary>
                              <m:naryPr>
                                <m:chr m:val="∑"/>
                                <m:limLoc m:val="subSup"/>
                                <m:ctrlPr>
                                  <a:rPr lang="en-US" sz="1700" i="1" smtClean="0">
                                    <a:solidFill>
                                      <a:schemeClr val="tx1"/>
                                    </a:solidFill>
                                    <a:latin typeface="Cambria Math" panose="02040503050406030204" pitchFamily="18" charset="0"/>
                                  </a:rPr>
                                </m:ctrlPr>
                              </m:naryPr>
                              <m:sub>
                                <m:r>
                                  <m:rPr>
                                    <m:brk m:alnAt="25"/>
                                  </m:rPr>
                                  <a:rPr lang="en-US" sz="1700" b="0" i="1" smtClean="0">
                                    <a:solidFill>
                                      <a:schemeClr val="tx1"/>
                                    </a:solidFill>
                                    <a:latin typeface="Cambria Math" panose="02040503050406030204" pitchFamily="18" charset="0"/>
                                  </a:rPr>
                                  <m:t>𝑙</m:t>
                                </m:r>
                                <m:r>
                                  <a:rPr lang="en-US" sz="1700" b="0" i="1" smtClean="0">
                                    <a:solidFill>
                                      <a:schemeClr val="tx1"/>
                                    </a:solidFill>
                                    <a:latin typeface="Cambria Math" panose="02040503050406030204" pitchFamily="18" charset="0"/>
                                  </a:rPr>
                                  <m:t>=1</m:t>
                                </m:r>
                              </m:sub>
                              <m:sup>
                                <m:sSub>
                                  <m:sSubPr>
                                    <m:ctrlPr>
                                      <a:rPr lang="en-US" sz="1700" b="0" i="1" smtClean="0">
                                        <a:solidFill>
                                          <a:schemeClr val="tx1"/>
                                        </a:solidFill>
                                        <a:latin typeface="Cambria Math" panose="02040503050406030204" pitchFamily="18" charset="0"/>
                                      </a:rPr>
                                    </m:ctrlPr>
                                  </m:sSubPr>
                                  <m:e>
                                    <m:r>
                                      <a:rPr lang="en-US" sz="1700" b="0" i="1" smtClean="0">
                                        <a:solidFill>
                                          <a:schemeClr val="tx1"/>
                                        </a:solidFill>
                                        <a:latin typeface="Cambria Math" panose="02040503050406030204" pitchFamily="18" charset="0"/>
                                      </a:rPr>
                                      <m:t>𝑛</m:t>
                                    </m:r>
                                  </m:e>
                                  <m:sub>
                                    <m:r>
                                      <a:rPr lang="en-US" sz="1700" b="0" i="1" smtClean="0">
                                        <a:solidFill>
                                          <a:schemeClr val="tx1"/>
                                        </a:solidFill>
                                        <a:latin typeface="Cambria Math" panose="02040503050406030204" pitchFamily="18" charset="0"/>
                                      </a:rPr>
                                      <m:t>h</m:t>
                                    </m:r>
                                  </m:sub>
                                </m:sSub>
                              </m:sup>
                              <m:e>
                                <m:nary>
                                  <m:naryPr>
                                    <m:chr m:val="∑"/>
                                    <m:limLoc m:val="subSup"/>
                                    <m:ctrlPr>
                                      <a:rPr lang="en-US" sz="1700" i="1" smtClean="0">
                                        <a:solidFill>
                                          <a:schemeClr val="tx1"/>
                                        </a:solidFill>
                                        <a:latin typeface="Cambria Math" panose="02040503050406030204" pitchFamily="18" charset="0"/>
                                      </a:rPr>
                                    </m:ctrlPr>
                                  </m:naryPr>
                                  <m:sub>
                                    <m:sSup>
                                      <m:sSupPr>
                                        <m:ctrlPr>
                                          <a:rPr lang="en-US" sz="1700" b="0" i="1" smtClean="0">
                                            <a:solidFill>
                                              <a:schemeClr val="tx1"/>
                                            </a:solidFill>
                                            <a:latin typeface="Cambria Math" panose="02040503050406030204" pitchFamily="18" charset="0"/>
                                          </a:rPr>
                                        </m:ctrlPr>
                                      </m:sSupPr>
                                      <m:e>
                                        <m:r>
                                          <m:rPr>
                                            <m:brk m:alnAt="25"/>
                                          </m:rPr>
                                          <a:rPr lang="en-US" sz="1700" b="0" i="1" smtClean="0">
                                            <a:solidFill>
                                              <a:schemeClr val="tx1"/>
                                            </a:solidFill>
                                            <a:latin typeface="Cambria Math" panose="02040503050406030204" pitchFamily="18" charset="0"/>
                                          </a:rPr>
                                          <m:t>𝑘</m:t>
                                        </m:r>
                                      </m:e>
                                      <m:sup>
                                        <m:r>
                                          <a:rPr lang="en-US" sz="1700" b="0" i="1" smtClean="0">
                                            <a:solidFill>
                                              <a:schemeClr val="tx1"/>
                                            </a:solidFill>
                                            <a:latin typeface="Cambria Math" panose="02040503050406030204" pitchFamily="18" charset="0"/>
                                          </a:rPr>
                                          <m:t>′</m:t>
                                        </m:r>
                                      </m:sup>
                                    </m:sSup>
                                    <m:r>
                                      <m:rPr>
                                        <m:brk m:alnAt="25"/>
                                      </m:rP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rPr>
                                      <m:t>1</m:t>
                                    </m:r>
                                  </m:sub>
                                  <m:sup>
                                    <m:sSub>
                                      <m:sSubPr>
                                        <m:ctrlPr>
                                          <a:rPr lang="en-US" sz="1700" b="0" i="1" smtClean="0">
                                            <a:solidFill>
                                              <a:schemeClr val="tx1"/>
                                            </a:solidFill>
                                            <a:latin typeface="Cambria Math" panose="02040503050406030204" pitchFamily="18" charset="0"/>
                                          </a:rPr>
                                        </m:ctrlPr>
                                      </m:sSubPr>
                                      <m:e>
                                        <m:r>
                                          <a:rPr lang="en-US" sz="1700" b="0" i="1" smtClean="0">
                                            <a:solidFill>
                                              <a:schemeClr val="tx1"/>
                                            </a:solidFill>
                                            <a:latin typeface="Cambria Math" panose="02040503050406030204" pitchFamily="18" charset="0"/>
                                          </a:rPr>
                                          <m:t>𝑛</m:t>
                                        </m:r>
                                      </m:e>
                                      <m:sub>
                                        <m:r>
                                          <a:rPr lang="en-US" sz="1700" b="0" i="1" smtClean="0">
                                            <a:solidFill>
                                              <a:schemeClr val="tx1"/>
                                            </a:solidFill>
                                            <a:latin typeface="Cambria Math" panose="02040503050406030204" pitchFamily="18" charset="0"/>
                                          </a:rPr>
                                          <m:t>𝑥</m:t>
                                        </m:r>
                                      </m:sub>
                                    </m:sSub>
                                  </m:sup>
                                  <m:e>
                                    <m:nary>
                                      <m:naryPr>
                                        <m:chr m:val="∑"/>
                                        <m:limLoc m:val="subSup"/>
                                        <m:ctrlPr>
                                          <a:rPr lang="en-US" sz="1700" i="1" smtClean="0">
                                            <a:solidFill>
                                              <a:schemeClr val="tx1"/>
                                            </a:solidFill>
                                            <a:latin typeface="Cambria Math" panose="02040503050406030204" pitchFamily="18" charset="0"/>
                                          </a:rPr>
                                        </m:ctrlPr>
                                      </m:naryPr>
                                      <m:sub>
                                        <m:sSup>
                                          <m:sSupPr>
                                            <m:ctrlPr>
                                              <a:rPr lang="en-US" sz="1700" b="0" i="1" smtClean="0">
                                                <a:solidFill>
                                                  <a:schemeClr val="tx1"/>
                                                </a:solidFill>
                                                <a:latin typeface="Cambria Math" panose="02040503050406030204" pitchFamily="18" charset="0"/>
                                              </a:rPr>
                                            </m:ctrlPr>
                                          </m:sSupPr>
                                          <m:e>
                                            <m:r>
                                              <m:rPr>
                                                <m:brk m:alnAt="25"/>
                                              </m:rPr>
                                              <a:rPr lang="en-US" sz="1700" b="0" i="1" smtClean="0">
                                                <a:solidFill>
                                                  <a:schemeClr val="tx1"/>
                                                </a:solidFill>
                                                <a:latin typeface="Cambria Math" panose="02040503050406030204" pitchFamily="18" charset="0"/>
                                              </a:rPr>
                                              <m:t>𝑙</m:t>
                                            </m:r>
                                          </m:e>
                                          <m:sup>
                                            <m:r>
                                              <a:rPr lang="en-US" sz="1700" b="0" i="1" smtClean="0">
                                                <a:solidFill>
                                                  <a:schemeClr val="tx1"/>
                                                </a:solidFill>
                                                <a:latin typeface="Cambria Math" panose="02040503050406030204" pitchFamily="18" charset="0"/>
                                              </a:rPr>
                                              <m:t>′</m:t>
                                            </m:r>
                                          </m:sup>
                                        </m:sSup>
                                        <m:r>
                                          <m:rPr>
                                            <m:brk m:alnAt="25"/>
                                          </m:rPr>
                                          <a:rPr lang="en-US" sz="1700" b="0" i="1" smtClean="0">
                                            <a:solidFill>
                                              <a:schemeClr val="tx1"/>
                                            </a:solidFill>
                                            <a:latin typeface="Cambria Math" panose="02040503050406030204" pitchFamily="18" charset="0"/>
                                          </a:rPr>
                                          <m:t>=</m:t>
                                        </m:r>
                                        <m:r>
                                          <a:rPr lang="en-US" sz="1700" b="0" i="1" smtClean="0">
                                            <a:solidFill>
                                              <a:schemeClr val="tx1"/>
                                            </a:solidFill>
                                            <a:latin typeface="Cambria Math" panose="02040503050406030204" pitchFamily="18" charset="0"/>
                                          </a:rPr>
                                          <m:t>1</m:t>
                                        </m:r>
                                      </m:sub>
                                      <m:sup>
                                        <m:sSub>
                                          <m:sSubPr>
                                            <m:ctrlPr>
                                              <a:rPr lang="en-US" sz="1700" b="0" i="1" smtClean="0">
                                                <a:solidFill>
                                                  <a:schemeClr val="tx1"/>
                                                </a:solidFill>
                                                <a:latin typeface="Cambria Math" panose="02040503050406030204" pitchFamily="18" charset="0"/>
                                              </a:rPr>
                                            </m:ctrlPr>
                                          </m:sSubPr>
                                          <m:e>
                                            <m:r>
                                              <a:rPr lang="en-US" sz="1700" b="0" i="1" smtClean="0">
                                                <a:solidFill>
                                                  <a:schemeClr val="tx1"/>
                                                </a:solidFill>
                                                <a:latin typeface="Cambria Math" panose="02040503050406030204" pitchFamily="18" charset="0"/>
                                              </a:rPr>
                                              <m:t>𝑛</m:t>
                                            </m:r>
                                          </m:e>
                                          <m:sub>
                                            <m:r>
                                              <a:rPr lang="en-US" sz="1700" b="0" i="1" smtClean="0">
                                                <a:solidFill>
                                                  <a:schemeClr val="tx1"/>
                                                </a:solidFill>
                                                <a:latin typeface="Cambria Math" panose="02040503050406030204" pitchFamily="18" charset="0"/>
                                              </a:rPr>
                                              <m:t>h</m:t>
                                            </m:r>
                                          </m:sub>
                                        </m:sSub>
                                      </m:sup>
                                      <m:e>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i="1">
                                                <a:solidFill>
                                                  <a:schemeClr val="tx1"/>
                                                </a:solidFill>
                                                <a:latin typeface="Cambria Math" panose="02040503050406030204" pitchFamily="18" charset="0"/>
                                              </a:rPr>
                                              <m:t>𝑘𝑙</m:t>
                                            </m:r>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𝑘</m:t>
                                                </m:r>
                                              </m:e>
                                              <m:sup>
                                                <m:r>
                                                  <a:rPr lang="en-US" sz="1700" i="1">
                                                    <a:solidFill>
                                                      <a:schemeClr val="tx1"/>
                                                    </a:solidFill>
                                                    <a:latin typeface="Cambria Math" panose="02040503050406030204" pitchFamily="18" charset="0"/>
                                                  </a:rPr>
                                                  <m:t>′</m:t>
                                                </m:r>
                                              </m:sup>
                                            </m:sSup>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𝑙</m:t>
                                                </m:r>
                                              </m:e>
                                              <m:sup>
                                                <m:r>
                                                  <a:rPr lang="en-US" sz="1700" i="1">
                                                    <a:solidFill>
                                                      <a:schemeClr val="tx1"/>
                                                    </a:solidFill>
                                                    <a:latin typeface="Cambria Math" panose="02040503050406030204" pitchFamily="18" charset="0"/>
                                                  </a:rPr>
                                                  <m:t>′</m:t>
                                                </m:r>
                                              </m:sup>
                                            </m:sSup>
                                          </m:sub>
                                        </m:sSub>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𝒛</m:t>
                                            </m:r>
                                          </m:e>
                                        </m:d>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i="1">
                                                <a:solidFill>
                                                  <a:schemeClr val="tx1"/>
                                                </a:solidFill>
                                                <a:latin typeface="Cambria Math" panose="02040503050406030204" pitchFamily="18" charset="0"/>
                                              </a:rPr>
                                              <m:t>𝑘𝑙</m:t>
                                            </m:r>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𝑘</m:t>
                                                </m:r>
                                              </m:e>
                                              <m:sup>
                                                <m:r>
                                                  <a:rPr lang="en-US" sz="1700" i="1">
                                                    <a:solidFill>
                                                      <a:schemeClr val="tx1"/>
                                                    </a:solidFill>
                                                    <a:latin typeface="Cambria Math" panose="02040503050406030204" pitchFamily="18" charset="0"/>
                                                  </a:rPr>
                                                  <m:t>′</m:t>
                                                </m:r>
                                              </m:sup>
                                            </m:sSup>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𝑙</m:t>
                                                </m:r>
                                              </m:e>
                                              <m:sup>
                                                <m:r>
                                                  <a:rPr lang="en-US" sz="1700" i="1">
                                                    <a:solidFill>
                                                      <a:schemeClr val="tx1"/>
                                                    </a:solidFill>
                                                    <a:latin typeface="Cambria Math" panose="02040503050406030204" pitchFamily="18" charset="0"/>
                                                  </a:rPr>
                                                  <m:t>′</m:t>
                                                </m:r>
                                              </m:sup>
                                            </m:sSup>
                                          </m:sub>
                                        </m:sSub>
                                        <m:r>
                                          <a:rPr lang="en-US" sz="1700" i="1">
                                            <a:solidFill>
                                              <a:schemeClr val="tx1"/>
                                            </a:solidFill>
                                            <a:latin typeface="Cambria Math" panose="02040503050406030204" pitchFamily="18" charset="0"/>
                                          </a:rPr>
                                          <m:t>(</m:t>
                                        </m:r>
                                        <m:sSup>
                                          <m:sSupPr>
                                            <m:ctrlPr>
                                              <a:rPr lang="en-US" sz="1700" b="1" i="1">
                                                <a:solidFill>
                                                  <a:schemeClr val="tx1"/>
                                                </a:solidFill>
                                                <a:latin typeface="Cambria Math" panose="02040503050406030204" pitchFamily="18" charset="0"/>
                                              </a:rPr>
                                            </m:ctrlPr>
                                          </m:sSupPr>
                                          <m:e>
                                            <m:r>
                                              <a:rPr lang="en-US" sz="1700" b="1" i="1">
                                                <a:solidFill>
                                                  <a:schemeClr val="tx1"/>
                                                </a:solidFill>
                                                <a:latin typeface="Cambria Math" panose="02040503050406030204" pitchFamily="18" charset="0"/>
                                              </a:rPr>
                                              <m:t>𝒛</m:t>
                                            </m:r>
                                          </m:e>
                                          <m:sup>
                                            <m:r>
                                              <a:rPr lang="en-US" sz="1700" b="1" i="1">
                                                <a:solidFill>
                                                  <a:schemeClr val="tx1"/>
                                                </a:solidFill>
                                                <a:latin typeface="Cambria Math" panose="02040503050406030204" pitchFamily="18" charset="0"/>
                                              </a:rPr>
                                              <m:t>′</m:t>
                                            </m:r>
                                          </m:sup>
                                        </m:sSup>
                                        <m:r>
                                          <a:rPr lang="en-US" sz="1700" i="1">
                                            <a:solidFill>
                                              <a:schemeClr val="tx1"/>
                                            </a:solidFill>
                                            <a:latin typeface="Cambria Math" panose="02040503050406030204" pitchFamily="18" charset="0"/>
                                          </a:rPr>
                                          <m:t>)</m:t>
                                        </m:r>
                                      </m:e>
                                    </m:nary>
                                  </m:e>
                                </m:nary>
                              </m:e>
                            </m:nary>
                          </m:e>
                        </m:nary>
                        <m:r>
                          <a:rPr lang="en-US" sz="1700" b="0" i="1" smtClean="0">
                            <a:solidFill>
                              <a:schemeClr val="tx1"/>
                            </a:solidFill>
                            <a:latin typeface="Cambria Math" panose="02040503050406030204" pitchFamily="18" charset="0"/>
                          </a:rPr>
                          <m:t>; </m:t>
                        </m:r>
                        <m:sSub>
                          <m:sSubPr>
                            <m:ctrlPr>
                              <a:rPr lang="en-US" sz="1700" i="1" smtClean="0">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i="1">
                                <a:solidFill>
                                  <a:schemeClr val="tx1"/>
                                </a:solidFill>
                                <a:latin typeface="Cambria Math" panose="02040503050406030204" pitchFamily="18" charset="0"/>
                              </a:rPr>
                              <m:t>𝑘𝑙</m:t>
                            </m:r>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𝑘</m:t>
                                </m:r>
                              </m:e>
                              <m:sup>
                                <m:r>
                                  <a:rPr lang="en-US" sz="1700" i="1">
                                    <a:solidFill>
                                      <a:schemeClr val="tx1"/>
                                    </a:solidFill>
                                    <a:latin typeface="Cambria Math" panose="02040503050406030204" pitchFamily="18" charset="0"/>
                                  </a:rPr>
                                  <m:t>′</m:t>
                                </m:r>
                              </m:sup>
                            </m:sSup>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𝑙</m:t>
                                </m:r>
                              </m:e>
                              <m:sup>
                                <m:r>
                                  <a:rPr lang="en-US" sz="1700" i="1">
                                    <a:solidFill>
                                      <a:schemeClr val="tx1"/>
                                    </a:solidFill>
                                    <a:latin typeface="Cambria Math" panose="02040503050406030204" pitchFamily="18" charset="0"/>
                                  </a:rPr>
                                  <m:t>′</m:t>
                                </m:r>
                              </m:sup>
                            </m:sSup>
                          </m:sub>
                        </m:sSub>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𝒛</m:t>
                            </m:r>
                          </m:e>
                        </m:d>
                        <m:r>
                          <a:rPr lang="en-US" sz="1700" i="1">
                            <a:solidFill>
                              <a:schemeClr val="tx1"/>
                            </a:solidFill>
                            <a:latin typeface="Cambria Math" panose="02040503050406030204" pitchFamily="18" charset="0"/>
                          </a:rPr>
                          <m:t>=</m:t>
                        </m:r>
                        <m:f>
                          <m:fPr>
                            <m:ctrlPr>
                              <a:rPr lang="en-US" sz="1700" i="1">
                                <a:solidFill>
                                  <a:schemeClr val="tx1"/>
                                </a:solidFill>
                                <a:latin typeface="Cambria Math" panose="02040503050406030204" pitchFamily="18" charset="0"/>
                              </a:rPr>
                            </m:ctrlPr>
                          </m:fPr>
                          <m:num>
                            <m:r>
                              <a:rPr lang="en-US" sz="1700" i="1">
                                <a:solidFill>
                                  <a:schemeClr val="tx1"/>
                                </a:solidFill>
                                <a:latin typeface="Cambria Math" panose="02040503050406030204" pitchFamily="18" charset="0"/>
                              </a:rPr>
                              <m:t>1</m:t>
                            </m:r>
                          </m:num>
                          <m:den>
                            <m:r>
                              <a:rPr lang="en-US" sz="1700" i="1">
                                <a:solidFill>
                                  <a:schemeClr val="tx1"/>
                                </a:solidFill>
                                <a:latin typeface="Cambria Math" panose="02040503050406030204" pitchFamily="18" charset="0"/>
                              </a:rPr>
                              <m:t>𝑚</m:t>
                            </m:r>
                            <m:r>
                              <a:rPr lang="en-US" sz="1700" i="1">
                                <a:solidFill>
                                  <a:schemeClr val="tx1"/>
                                </a:solidFill>
                                <a:latin typeface="Cambria Math" panose="02040503050406030204" pitchFamily="18" charset="0"/>
                              </a:rPr>
                              <m:t>−1</m:t>
                            </m:r>
                          </m:den>
                        </m:f>
                        <m:nary>
                          <m:naryPr>
                            <m:chr m:val="∑"/>
                            <m:limLoc m:val="subSup"/>
                            <m:ctrlPr>
                              <a:rPr lang="en-US" sz="1700" i="1" smtClean="0">
                                <a:solidFill>
                                  <a:schemeClr val="tx1"/>
                                </a:solidFill>
                                <a:latin typeface="Cambria Math" panose="02040503050406030204" pitchFamily="18" charset="0"/>
                              </a:rPr>
                            </m:ctrlPr>
                          </m:naryPr>
                          <m:sub>
                            <m:r>
                              <m:rPr>
                                <m:brk m:alnAt="25"/>
                              </m:rPr>
                              <a:rPr lang="en-US" sz="1700" b="0" i="1" smtClean="0">
                                <a:solidFill>
                                  <a:schemeClr val="tx1"/>
                                </a:solidFill>
                                <a:latin typeface="Cambria Math" panose="02040503050406030204" pitchFamily="18" charset="0"/>
                              </a:rPr>
                              <m:t>𝑖</m:t>
                            </m:r>
                            <m:r>
                              <a:rPr lang="en-US" sz="1700" b="0" i="1" smtClean="0">
                                <a:solidFill>
                                  <a:schemeClr val="tx1"/>
                                </a:solidFill>
                                <a:latin typeface="Cambria Math" panose="02040503050406030204" pitchFamily="18" charset="0"/>
                              </a:rPr>
                              <m:t>=1</m:t>
                            </m:r>
                          </m:sub>
                          <m:sup>
                            <m:r>
                              <a:rPr lang="en-US" sz="1700" b="0" i="1" smtClean="0">
                                <a:solidFill>
                                  <a:schemeClr val="tx1"/>
                                </a:solidFill>
                                <a:latin typeface="Cambria Math" panose="02040503050406030204" pitchFamily="18" charset="0"/>
                              </a:rPr>
                              <m:t>𝑚</m:t>
                            </m:r>
                            <m:r>
                              <a:rPr lang="en-US" sz="1700" b="0" i="1" smtClean="0">
                                <a:solidFill>
                                  <a:schemeClr val="tx1"/>
                                </a:solidFill>
                                <a:latin typeface="Cambria Math" panose="02040503050406030204" pitchFamily="18" charset="0"/>
                              </a:rPr>
                              <m:t>−1</m:t>
                            </m:r>
                          </m:sup>
                          <m:e>
                            <m:r>
                              <a:rPr lang="en-US" sz="1700" i="1">
                                <a:solidFill>
                                  <a:schemeClr val="tx1"/>
                                </a:solidFill>
                                <a:latin typeface="Cambria Math" panose="02040503050406030204" pitchFamily="18" charset="0"/>
                              </a:rPr>
                              <m:t>𝐼</m:t>
                            </m:r>
                            <m:d>
                              <m:dPr>
                                <m:ctrlPr>
                                  <a:rPr lang="en-US" sz="1700" i="1">
                                    <a:solidFill>
                                      <a:schemeClr val="tx1"/>
                                    </a:solidFill>
                                    <a:latin typeface="Cambria Math" panose="02040503050406030204" pitchFamily="18" charset="0"/>
                                  </a:rPr>
                                </m:ctrlPr>
                              </m:dPr>
                              <m:e>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𝑥</m:t>
                                    </m:r>
                                  </m:e>
                                  <m:sub>
                                    <m:r>
                                      <a:rPr lang="en-US" sz="1700" i="1">
                                        <a:solidFill>
                                          <a:schemeClr val="tx1"/>
                                        </a:solidFill>
                                        <a:latin typeface="Cambria Math" panose="02040503050406030204" pitchFamily="18" charset="0"/>
                                      </a:rPr>
                                      <m:t>𝑖</m:t>
                                    </m:r>
                                  </m:sub>
                                </m:sSub>
                                <m:r>
                                  <a:rPr lang="en-US" sz="1700" i="1">
                                    <a:solidFill>
                                      <a:schemeClr val="tx1"/>
                                    </a:solidFill>
                                    <a:latin typeface="Cambria Math" panose="02040503050406030204" pitchFamily="18" charset="0"/>
                                  </a:rPr>
                                  <m:t>=</m:t>
                                </m:r>
                                <m:r>
                                  <a:rPr lang="en-US" sz="1700" i="1">
                                    <a:solidFill>
                                      <a:schemeClr val="tx1"/>
                                    </a:solidFill>
                                    <a:latin typeface="Cambria Math" panose="02040503050406030204" pitchFamily="18" charset="0"/>
                                  </a:rPr>
                                  <m:t>𝑘</m:t>
                                </m:r>
                                <m:r>
                                  <a:rPr lang="en-US" sz="1700" i="1">
                                    <a:solidFill>
                                      <a:schemeClr val="tx1"/>
                                    </a:solidFill>
                                    <a:latin typeface="Cambria Math" panose="02040503050406030204" pitchFamily="18" charset="0"/>
                                  </a:rPr>
                                  <m:t>, </m:t>
                                </m:r>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h</m:t>
                                    </m:r>
                                  </m:e>
                                  <m:sub>
                                    <m:r>
                                      <a:rPr lang="en-US" sz="1700" i="1">
                                        <a:solidFill>
                                          <a:schemeClr val="tx1"/>
                                        </a:solidFill>
                                        <a:latin typeface="Cambria Math" panose="02040503050406030204" pitchFamily="18" charset="0"/>
                                      </a:rPr>
                                      <m:t>𝑖</m:t>
                                    </m:r>
                                  </m:sub>
                                </m:sSub>
                                <m:r>
                                  <a:rPr lang="en-US" sz="1700" i="1">
                                    <a:solidFill>
                                      <a:schemeClr val="tx1"/>
                                    </a:solidFill>
                                    <a:latin typeface="Cambria Math" panose="02040503050406030204" pitchFamily="18" charset="0"/>
                                  </a:rPr>
                                  <m:t>=</m:t>
                                </m:r>
                                <m:r>
                                  <a:rPr lang="en-US" sz="1700" i="1">
                                    <a:solidFill>
                                      <a:schemeClr val="tx1"/>
                                    </a:solidFill>
                                    <a:latin typeface="Cambria Math" panose="02040503050406030204" pitchFamily="18" charset="0"/>
                                  </a:rPr>
                                  <m:t>𝑙</m:t>
                                </m:r>
                                <m:r>
                                  <a:rPr lang="en-US" sz="1700" i="1">
                                    <a:solidFill>
                                      <a:schemeClr val="tx1"/>
                                    </a:solidFill>
                                    <a:latin typeface="Cambria Math" panose="02040503050406030204" pitchFamily="18" charset="0"/>
                                  </a:rPr>
                                  <m:t>, </m:t>
                                </m:r>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𝑥</m:t>
                                    </m:r>
                                  </m:e>
                                  <m:sub>
                                    <m:r>
                                      <a:rPr lang="en-US" sz="1700" i="1">
                                        <a:solidFill>
                                          <a:schemeClr val="tx1"/>
                                        </a:solidFill>
                                        <a:latin typeface="Cambria Math" panose="02040503050406030204" pitchFamily="18" charset="0"/>
                                      </a:rPr>
                                      <m:t>𝑖</m:t>
                                    </m:r>
                                    <m:r>
                                      <a:rPr lang="en-US" sz="1700" i="1">
                                        <a:solidFill>
                                          <a:schemeClr val="tx1"/>
                                        </a:solidFill>
                                        <a:latin typeface="Cambria Math" panose="02040503050406030204" pitchFamily="18" charset="0"/>
                                      </a:rPr>
                                      <m:t>+1</m:t>
                                    </m:r>
                                  </m:sub>
                                </m:sSub>
                                <m:r>
                                  <a:rPr lang="en-US" sz="1700" i="1">
                                    <a:solidFill>
                                      <a:schemeClr val="tx1"/>
                                    </a:solidFill>
                                    <a:latin typeface="Cambria Math" panose="02040503050406030204" pitchFamily="18" charset="0"/>
                                  </a:rPr>
                                  <m:t>=</m:t>
                                </m:r>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𝑘</m:t>
                                    </m:r>
                                  </m:e>
                                  <m:sup>
                                    <m:r>
                                      <a:rPr lang="en-US" sz="1700" i="1">
                                        <a:solidFill>
                                          <a:schemeClr val="tx1"/>
                                        </a:solidFill>
                                        <a:latin typeface="Cambria Math" panose="02040503050406030204" pitchFamily="18" charset="0"/>
                                      </a:rPr>
                                      <m:t>′</m:t>
                                    </m:r>
                                  </m:sup>
                                </m:sSup>
                                <m:r>
                                  <a:rPr lang="en-US" sz="1700" i="1">
                                    <a:solidFill>
                                      <a:schemeClr val="tx1"/>
                                    </a:solidFill>
                                    <a:latin typeface="Cambria Math" panose="02040503050406030204" pitchFamily="18" charset="0"/>
                                  </a:rPr>
                                  <m:t>, </m:t>
                                </m:r>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h</m:t>
                                    </m:r>
                                  </m:e>
                                  <m:sub>
                                    <m:r>
                                      <a:rPr lang="en-US" sz="1700" i="1">
                                        <a:solidFill>
                                          <a:schemeClr val="tx1"/>
                                        </a:solidFill>
                                        <a:latin typeface="Cambria Math" panose="02040503050406030204" pitchFamily="18" charset="0"/>
                                      </a:rPr>
                                      <m:t>𝑖</m:t>
                                    </m:r>
                                    <m:r>
                                      <a:rPr lang="en-US" sz="1700" i="1">
                                        <a:solidFill>
                                          <a:schemeClr val="tx1"/>
                                        </a:solidFill>
                                        <a:latin typeface="Cambria Math" panose="02040503050406030204" pitchFamily="18" charset="0"/>
                                      </a:rPr>
                                      <m:t>+1</m:t>
                                    </m:r>
                                  </m:sub>
                                </m:sSub>
                                <m:r>
                                  <a:rPr lang="en-US" sz="1700" i="1">
                                    <a:solidFill>
                                      <a:schemeClr val="tx1"/>
                                    </a:solidFill>
                                    <a:latin typeface="Cambria Math" panose="02040503050406030204" pitchFamily="18" charset="0"/>
                                  </a:rPr>
                                  <m:t>=</m:t>
                                </m:r>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𝑙</m:t>
                                    </m:r>
                                  </m:e>
                                  <m:sup>
                                    <m:r>
                                      <a:rPr lang="en-US" sz="1700" i="1">
                                        <a:solidFill>
                                          <a:schemeClr val="tx1"/>
                                        </a:solidFill>
                                        <a:latin typeface="Cambria Math" panose="02040503050406030204" pitchFamily="18" charset="0"/>
                                      </a:rPr>
                                      <m:t>′</m:t>
                                    </m:r>
                                  </m:sup>
                                </m:sSup>
                              </m:e>
                            </m:d>
                          </m:e>
                        </m:nary>
                      </m:oMath>
                    </m:oMathPara>
                  </a14:m>
                  <a:endParaRPr lang="en-US" sz="1700" i="1" dirty="0">
                    <a:solidFill>
                      <a:schemeClr val="tx1"/>
                    </a:solidFill>
                    <a:latin typeface="Cambria Math" panose="02040503050406030204" pitchFamily="18" charset="0"/>
                  </a:endParaRPr>
                </a:p>
                <a:p>
                  <a:pPr defTabSz="6223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r>
                          <a:rPr lang="en-US" sz="2100" i="1" smtClean="0">
                            <a:solidFill>
                              <a:schemeClr val="tx1"/>
                            </a:solidFill>
                            <a:latin typeface="Cambria Math" panose="02040503050406030204" pitchFamily="18" charset="0"/>
                          </a:rPr>
                          <m:t>𝐾</m:t>
                        </m:r>
                        <m:d>
                          <m:dPr>
                            <m:ctrlPr>
                              <a:rPr lang="en-US" sz="2100" i="1">
                                <a:solidFill>
                                  <a:schemeClr val="tx1"/>
                                </a:solidFill>
                                <a:latin typeface="Cambria Math" panose="02040503050406030204" pitchFamily="18" charset="0"/>
                              </a:rPr>
                            </m:ctrlPr>
                          </m:dPr>
                          <m:e>
                            <m:r>
                              <a:rPr lang="en-US" sz="2100" b="1" i="1" smtClean="0">
                                <a:solidFill>
                                  <a:schemeClr val="tx1"/>
                                </a:solidFill>
                                <a:latin typeface="Cambria Math" panose="02040503050406030204" pitchFamily="18" charset="0"/>
                              </a:rPr>
                              <m:t>𝒛</m:t>
                            </m:r>
                            <m:r>
                              <a:rPr lang="en-US" sz="2100" i="1">
                                <a:solidFill>
                                  <a:schemeClr val="tx1"/>
                                </a:solidFill>
                                <a:latin typeface="Cambria Math" panose="02040503050406030204" pitchFamily="18" charset="0"/>
                              </a:rPr>
                              <m:t>,</m:t>
                            </m:r>
                            <m:sSup>
                              <m:sSupPr>
                                <m:ctrlPr>
                                  <a:rPr lang="en-US" sz="2100" b="1" i="1">
                                    <a:solidFill>
                                      <a:schemeClr val="tx1"/>
                                    </a:solidFill>
                                    <a:latin typeface="Cambria Math" panose="02040503050406030204" pitchFamily="18" charset="0"/>
                                  </a:rPr>
                                </m:ctrlPr>
                              </m:sSupPr>
                              <m:e>
                                <m:r>
                                  <a:rPr lang="en-US" sz="2100" b="1" i="1" smtClean="0">
                                    <a:solidFill>
                                      <a:schemeClr val="tx1"/>
                                    </a:solidFill>
                                    <a:latin typeface="Cambria Math" panose="02040503050406030204" pitchFamily="18" charset="0"/>
                                  </a:rPr>
                                  <m:t>𝒛</m:t>
                                </m:r>
                              </m:e>
                              <m:sup>
                                <m:r>
                                  <a:rPr lang="en-US" sz="2100" b="1" i="1">
                                    <a:solidFill>
                                      <a:schemeClr val="tx1"/>
                                    </a:solidFill>
                                    <a:latin typeface="Cambria Math" panose="02040503050406030204" pitchFamily="18" charset="0"/>
                                  </a:rPr>
                                  <m:t>′</m:t>
                                </m:r>
                              </m:sup>
                            </m:sSup>
                          </m:e>
                        </m:d>
                        <m:r>
                          <a:rPr lang="en-US" sz="2100" i="1">
                            <a:solidFill>
                              <a:schemeClr val="tx1"/>
                            </a:solidFill>
                            <a:latin typeface="Cambria Math" panose="02040503050406030204" pitchFamily="18" charset="0"/>
                          </a:rPr>
                          <m:t>=</m:t>
                        </m:r>
                        <m:sSub>
                          <m:sSubPr>
                            <m:ctrlPr>
                              <a:rPr lang="en-US" sz="2100" i="1" dirty="0">
                                <a:solidFill>
                                  <a:schemeClr val="tx1"/>
                                </a:solidFill>
                                <a:latin typeface="Cambria Math" panose="02040503050406030204" pitchFamily="18" charset="0"/>
                              </a:rPr>
                            </m:ctrlPr>
                          </m:sSubPr>
                          <m:e>
                            <m:r>
                              <a:rPr lang="en-US" sz="2100" i="1" dirty="0">
                                <a:solidFill>
                                  <a:schemeClr val="tx1"/>
                                </a:solidFill>
                                <a:latin typeface="Cambria Math" panose="02040503050406030204" pitchFamily="18" charset="0"/>
                              </a:rPr>
                              <m:t>𝑐</m:t>
                            </m:r>
                          </m:e>
                          <m:sub>
                            <m:r>
                              <a:rPr lang="en-US" sz="2100" i="1" dirty="0">
                                <a:solidFill>
                                  <a:srgbClr val="FFFF00"/>
                                </a:solidFill>
                                <a:latin typeface="Cambria Math" panose="02040503050406030204" pitchFamily="18" charset="0"/>
                              </a:rPr>
                              <m:t>𝐶</m:t>
                            </m:r>
                            <m:r>
                              <a:rPr lang="en-US" sz="2100" i="1" dirty="0">
                                <a:solidFill>
                                  <a:schemeClr val="tx1"/>
                                </a:solidFill>
                                <a:latin typeface="Cambria Math" panose="02040503050406030204" pitchFamily="18" charset="0"/>
                              </a:rPr>
                              <m:t>,</m:t>
                            </m:r>
                            <m:r>
                              <a:rPr lang="en-US" sz="2100" i="1" dirty="0">
                                <a:solidFill>
                                  <a:srgbClr val="FFFF00"/>
                                </a:solidFill>
                                <a:latin typeface="Cambria Math" panose="02040503050406030204" pitchFamily="18" charset="0"/>
                              </a:rPr>
                              <m:t>𝐶</m:t>
                            </m:r>
                            <m:r>
                              <a:rPr lang="en-US" sz="2100" b="0" i="1" dirty="0" smtClean="0">
                                <a:solidFill>
                                  <a:schemeClr val="tx1"/>
                                </a:solidFill>
                                <a:latin typeface="Cambria Math" panose="02040503050406030204" pitchFamily="18" charset="0"/>
                              </a:rPr>
                              <m:t>,1,1</m:t>
                            </m:r>
                          </m:sub>
                        </m:sSub>
                        <m:d>
                          <m:dPr>
                            <m:ctrlPr>
                              <a:rPr lang="en-US" sz="2100" i="1" dirty="0">
                                <a:solidFill>
                                  <a:schemeClr val="tx1"/>
                                </a:solidFill>
                                <a:latin typeface="Cambria Math" panose="02040503050406030204" pitchFamily="18" charset="0"/>
                              </a:rPr>
                            </m:ctrlPr>
                          </m:dPr>
                          <m:e>
                            <m:r>
                              <a:rPr lang="en-US" sz="2100" i="1" dirty="0">
                                <a:solidFill>
                                  <a:schemeClr val="tx1"/>
                                </a:solidFill>
                                <a:latin typeface="Cambria Math" panose="02040503050406030204" pitchFamily="18" charset="0"/>
                              </a:rPr>
                              <m:t>𝑥</m:t>
                            </m:r>
                          </m:e>
                        </m:d>
                        <m:sSub>
                          <m:sSubPr>
                            <m:ctrlPr>
                              <a:rPr lang="en-US" sz="2100" i="1" dirty="0">
                                <a:solidFill>
                                  <a:schemeClr val="tx1"/>
                                </a:solidFill>
                                <a:latin typeface="Cambria Math" panose="02040503050406030204" pitchFamily="18" charset="0"/>
                              </a:rPr>
                            </m:ctrlPr>
                          </m:sSubPr>
                          <m:e>
                            <m:r>
                              <a:rPr lang="en-US" sz="2100" i="1" dirty="0">
                                <a:solidFill>
                                  <a:schemeClr val="tx1"/>
                                </a:solidFill>
                                <a:latin typeface="Cambria Math" panose="02040503050406030204" pitchFamily="18" charset="0"/>
                              </a:rPr>
                              <m:t>𝑐</m:t>
                            </m:r>
                          </m:e>
                          <m:sub>
                            <m:r>
                              <a:rPr lang="en-US" sz="2100" i="1" dirty="0">
                                <a:solidFill>
                                  <a:srgbClr val="FFFF00"/>
                                </a:solidFill>
                                <a:latin typeface="Cambria Math" panose="02040503050406030204" pitchFamily="18" charset="0"/>
                              </a:rPr>
                              <m:t>𝐶</m:t>
                            </m:r>
                            <m:r>
                              <a:rPr lang="en-US" sz="2100" i="1" dirty="0">
                                <a:solidFill>
                                  <a:schemeClr val="tx1"/>
                                </a:solidFill>
                                <a:latin typeface="Cambria Math" panose="02040503050406030204" pitchFamily="18" charset="0"/>
                              </a:rPr>
                              <m:t>,</m:t>
                            </m:r>
                            <m:r>
                              <a:rPr lang="en-US" sz="2100" i="1" dirty="0">
                                <a:solidFill>
                                  <a:srgbClr val="FFFF00"/>
                                </a:solidFill>
                                <a:latin typeface="Cambria Math" panose="02040503050406030204" pitchFamily="18" charset="0"/>
                              </a:rPr>
                              <m:t>𝐶</m:t>
                            </m:r>
                            <m:r>
                              <a:rPr lang="en-US" sz="2100" b="0" i="1" dirty="0" smtClean="0">
                                <a:solidFill>
                                  <a:schemeClr val="tx1"/>
                                </a:solidFill>
                                <a:latin typeface="Cambria Math" panose="02040503050406030204" pitchFamily="18" charset="0"/>
                              </a:rPr>
                              <m:t>,1,1</m:t>
                            </m:r>
                          </m:sub>
                        </m:sSub>
                        <m:d>
                          <m:dPr>
                            <m:ctrlPr>
                              <a:rPr lang="en-US" sz="2100" i="1" dirty="0">
                                <a:solidFill>
                                  <a:schemeClr val="tx1"/>
                                </a:solidFill>
                                <a:latin typeface="Cambria Math" panose="02040503050406030204" pitchFamily="18" charset="0"/>
                              </a:rPr>
                            </m:ctrlPr>
                          </m:dPr>
                          <m:e>
                            <m:r>
                              <a:rPr lang="en-US" sz="2100" i="1" dirty="0">
                                <a:solidFill>
                                  <a:schemeClr val="tx1"/>
                                </a:solidFill>
                                <a:latin typeface="Cambria Math" panose="02040503050406030204" pitchFamily="18" charset="0"/>
                              </a:rPr>
                              <m:t>𝑥</m:t>
                            </m:r>
                            <m:r>
                              <a:rPr lang="en-US" sz="2100" b="0" i="1" dirty="0" smtClean="0">
                                <a:solidFill>
                                  <a:schemeClr val="tx1"/>
                                </a:solidFill>
                                <a:latin typeface="Cambria Math" panose="02040503050406030204" pitchFamily="18" charset="0"/>
                              </a:rPr>
                              <m:t>′</m:t>
                            </m:r>
                          </m:e>
                        </m:d>
                        <m:r>
                          <a:rPr lang="en-US" sz="2100" b="0" i="1" dirty="0" smtClean="0">
                            <a:solidFill>
                              <a:schemeClr val="tx1"/>
                            </a:solidFill>
                            <a:latin typeface="Cambria Math" panose="02040503050406030204" pitchFamily="18" charset="0"/>
                          </a:rPr>
                          <m:t>=</m:t>
                        </m:r>
                        <m:f>
                          <m:fPr>
                            <m:ctrlPr>
                              <a:rPr lang="en-US" sz="2100" b="0" i="1" dirty="0" smtClean="0">
                                <a:solidFill>
                                  <a:schemeClr val="tx1"/>
                                </a:solidFill>
                                <a:latin typeface="Cambria Math" panose="02040503050406030204" pitchFamily="18" charset="0"/>
                              </a:rPr>
                            </m:ctrlPr>
                          </m:fPr>
                          <m:num>
                            <m:r>
                              <a:rPr lang="en-US" sz="2100" b="0" i="1" dirty="0" smtClean="0">
                                <a:solidFill>
                                  <a:schemeClr val="tx1"/>
                                </a:solidFill>
                                <a:latin typeface="Cambria Math" panose="02040503050406030204" pitchFamily="18" charset="0"/>
                              </a:rPr>
                              <m:t>1</m:t>
                            </m:r>
                          </m:num>
                          <m:den>
                            <m:r>
                              <a:rPr lang="en-US" sz="2100" b="0" i="1" dirty="0" smtClean="0">
                                <a:solidFill>
                                  <a:schemeClr val="tx1"/>
                                </a:solidFill>
                                <a:latin typeface="Cambria Math" panose="02040503050406030204" pitchFamily="18" charset="0"/>
                              </a:rPr>
                              <m:t>6</m:t>
                            </m:r>
                          </m:den>
                        </m:f>
                        <m:f>
                          <m:fPr>
                            <m:ctrlPr>
                              <a:rPr lang="en-US" sz="2100" b="0" i="1" dirty="0" smtClean="0">
                                <a:solidFill>
                                  <a:schemeClr val="tx1"/>
                                </a:solidFill>
                                <a:latin typeface="Cambria Math" panose="02040503050406030204" pitchFamily="18" charset="0"/>
                              </a:rPr>
                            </m:ctrlPr>
                          </m:fPr>
                          <m:num>
                            <m:r>
                              <a:rPr lang="en-US" sz="2100" b="0" i="1" dirty="0" smtClean="0">
                                <a:solidFill>
                                  <a:schemeClr val="tx1"/>
                                </a:solidFill>
                                <a:latin typeface="Cambria Math" panose="02040503050406030204" pitchFamily="18" charset="0"/>
                              </a:rPr>
                              <m:t>1</m:t>
                            </m:r>
                          </m:num>
                          <m:den>
                            <m:r>
                              <a:rPr lang="en-US" sz="2100" b="0" i="1" dirty="0" smtClean="0">
                                <a:solidFill>
                                  <a:schemeClr val="tx1"/>
                                </a:solidFill>
                                <a:latin typeface="Cambria Math" panose="02040503050406030204" pitchFamily="18" charset="0"/>
                              </a:rPr>
                              <m:t>9</m:t>
                            </m:r>
                          </m:den>
                        </m:f>
                        <m:r>
                          <a:rPr lang="en-US" sz="2100" b="0" i="1" dirty="0" smtClean="0">
                            <a:solidFill>
                              <a:schemeClr val="tx1"/>
                            </a:solidFill>
                            <a:latin typeface="Cambria Math" panose="02040503050406030204" pitchFamily="18" charset="0"/>
                          </a:rPr>
                          <m:t>=</m:t>
                        </m:r>
                        <m:f>
                          <m:fPr>
                            <m:ctrlPr>
                              <a:rPr lang="en-US" sz="2100" b="1" i="1" dirty="0" smtClean="0">
                                <a:solidFill>
                                  <a:schemeClr val="tx1"/>
                                </a:solidFill>
                                <a:latin typeface="Cambria Math" panose="02040503050406030204" pitchFamily="18" charset="0"/>
                              </a:rPr>
                            </m:ctrlPr>
                          </m:fPr>
                          <m:num>
                            <m:r>
                              <a:rPr lang="en-US" sz="2100" b="1" i="1" dirty="0" smtClean="0">
                                <a:solidFill>
                                  <a:schemeClr val="tx1"/>
                                </a:solidFill>
                                <a:latin typeface="Cambria Math" panose="02040503050406030204" pitchFamily="18" charset="0"/>
                              </a:rPr>
                              <m:t>𝟏</m:t>
                            </m:r>
                          </m:num>
                          <m:den>
                            <m:r>
                              <a:rPr lang="en-US" sz="2100" b="1" i="1" dirty="0" smtClean="0">
                                <a:solidFill>
                                  <a:schemeClr val="tx1"/>
                                </a:solidFill>
                                <a:latin typeface="Cambria Math" panose="02040503050406030204" pitchFamily="18" charset="0"/>
                              </a:rPr>
                              <m:t>𝟓𝟒</m:t>
                            </m:r>
                          </m:den>
                        </m:f>
                        <m:r>
                          <a:rPr lang="en-US" sz="2100" b="1" i="1" dirty="0" smtClean="0">
                            <a:solidFill>
                              <a:schemeClr val="tx1"/>
                            </a:solidFill>
                            <a:latin typeface="Cambria Math" panose="02040503050406030204" pitchFamily="18" charset="0"/>
                          </a:rPr>
                          <m:t>≈.</m:t>
                        </m:r>
                        <m:r>
                          <a:rPr lang="en-US" sz="2100" b="1" i="1" dirty="0" smtClean="0">
                            <a:solidFill>
                              <a:schemeClr val="tx1"/>
                            </a:solidFill>
                            <a:latin typeface="Cambria Math" panose="02040503050406030204" pitchFamily="18" charset="0"/>
                          </a:rPr>
                          <m:t>𝟎𝟏𝟖𝟓</m:t>
                        </m:r>
                        <m:r>
                          <a:rPr lang="en-US" sz="2100" b="1" i="1" dirty="0" smtClean="0">
                            <a:solidFill>
                              <a:schemeClr val="tx1"/>
                            </a:solidFill>
                            <a:latin typeface="Cambria Math" panose="02040503050406030204" pitchFamily="18" charset="0"/>
                          </a:rPr>
                          <m:t>&lt;</m:t>
                        </m:r>
                        <m:r>
                          <a:rPr lang="en-US" sz="2100" b="1" i="0" dirty="0" smtClean="0">
                            <a:solidFill>
                              <a:schemeClr val="tx1"/>
                            </a:solidFill>
                            <a:latin typeface="Cambria Math" panose="02040503050406030204" pitchFamily="18" charset="0"/>
                          </a:rPr>
                          <m:t> .</m:t>
                        </m:r>
                        <m:r>
                          <a:rPr lang="en-US" sz="2100" b="1" i="0" dirty="0" smtClean="0">
                            <a:solidFill>
                              <a:schemeClr val="tx1"/>
                            </a:solidFill>
                            <a:latin typeface="Cambria Math" panose="02040503050406030204" pitchFamily="18" charset="0"/>
                          </a:rPr>
                          <m:t>𝟎𝟗𝟐𝟔</m:t>
                        </m:r>
                        <m:r>
                          <a:rPr lang="en-US" sz="2100" b="1" i="0" dirty="0" smtClean="0">
                            <a:solidFill>
                              <a:schemeClr val="tx1"/>
                            </a:solidFill>
                            <a:latin typeface="Cambria Math" panose="02040503050406030204" pitchFamily="18" charset="0"/>
                          </a:rPr>
                          <m:t>(</m:t>
                        </m:r>
                        <m:r>
                          <a:rPr lang="en-US" sz="2100" b="1" i="0" dirty="0" smtClean="0">
                            <a:solidFill>
                              <a:schemeClr val="tx1"/>
                            </a:solidFill>
                            <a:latin typeface="Cambria Math" panose="02040503050406030204" pitchFamily="18" charset="0"/>
                          </a:rPr>
                          <m:t>𝐂𝐊𝟐</m:t>
                        </m:r>
                        <m:r>
                          <a:rPr lang="en-US" sz="2100" b="1" i="0" dirty="0" smtClean="0">
                            <a:solidFill>
                              <a:schemeClr val="tx1"/>
                            </a:solidFill>
                            <a:latin typeface="Cambria Math" panose="02040503050406030204" pitchFamily="18" charset="0"/>
                          </a:rPr>
                          <m:t>)&lt;.</m:t>
                        </m:r>
                        <m:r>
                          <a:rPr lang="en-US" sz="2100" b="1" i="0" dirty="0" smtClean="0">
                            <a:solidFill>
                              <a:schemeClr val="tx1"/>
                            </a:solidFill>
                            <a:latin typeface="Cambria Math" panose="02040503050406030204" pitchFamily="18" charset="0"/>
                          </a:rPr>
                          <m:t>𝟏𝟏𝟒𝟑</m:t>
                        </m:r>
                        <m:r>
                          <a:rPr lang="en-US" sz="2100" b="1" i="0" dirty="0" smtClean="0">
                            <a:solidFill>
                              <a:schemeClr val="tx1"/>
                            </a:solidFill>
                            <a:latin typeface="Cambria Math" panose="02040503050406030204" pitchFamily="18" charset="0"/>
                          </a:rPr>
                          <m:t>(</m:t>
                        </m:r>
                        <m:r>
                          <a:rPr lang="en-US" sz="2100" b="1" i="0" dirty="0" smtClean="0">
                            <a:solidFill>
                              <a:schemeClr val="tx1"/>
                            </a:solidFill>
                            <a:latin typeface="Cambria Math" panose="02040503050406030204" pitchFamily="18" charset="0"/>
                          </a:rPr>
                          <m:t>𝐌𝐂𝐊𝟏</m:t>
                        </m:r>
                        <m:r>
                          <a:rPr lang="en-US" sz="2100" b="1" i="0" dirty="0" smtClean="0">
                            <a:solidFill>
                              <a:schemeClr val="tx1"/>
                            </a:solidFill>
                            <a:latin typeface="Cambria Math" panose="02040503050406030204" pitchFamily="18" charset="0"/>
                          </a:rPr>
                          <m:t>)&lt;.</m:t>
                        </m:r>
                        <m:r>
                          <a:rPr lang="en-US" sz="2100" b="1" i="0" dirty="0" smtClean="0">
                            <a:solidFill>
                              <a:schemeClr val="tx1"/>
                            </a:solidFill>
                            <a:latin typeface="Cambria Math" panose="02040503050406030204" pitchFamily="18" charset="0"/>
                          </a:rPr>
                          <m:t>𝟑𝟏𝟒𝟑</m:t>
                        </m:r>
                        <m:r>
                          <a:rPr lang="en-US" sz="2100" b="1" i="0" dirty="0" smtClean="0">
                            <a:solidFill>
                              <a:schemeClr val="tx1"/>
                            </a:solidFill>
                            <a:latin typeface="Cambria Math" panose="02040503050406030204" pitchFamily="18" charset="0"/>
                          </a:rPr>
                          <m:t>(</m:t>
                        </m:r>
                        <m:r>
                          <a:rPr lang="en-US" sz="2100" b="1" i="0" dirty="0" smtClean="0">
                            <a:solidFill>
                              <a:schemeClr val="tx1"/>
                            </a:solidFill>
                            <a:latin typeface="Cambria Math" panose="02040503050406030204" pitchFamily="18" charset="0"/>
                          </a:rPr>
                          <m:t>𝐂𝐊𝟏</m:t>
                        </m:r>
                        <m:r>
                          <a:rPr lang="en-US" sz="2100" b="1" i="0" dirty="0" smtClean="0">
                            <a:solidFill>
                              <a:schemeClr val="tx1"/>
                            </a:solidFill>
                            <a:latin typeface="Cambria Math" panose="02040503050406030204" pitchFamily="18" charset="0"/>
                          </a:rPr>
                          <m:t>) </m:t>
                        </m:r>
                      </m:oMath>
                    </m:oMathPara>
                  </a14:m>
                  <a:endParaRPr lang="en-US" sz="2100" b="1" dirty="0"/>
                </a:p>
              </p:txBody>
            </p:sp>
          </mc:Choice>
          <mc:Fallback xmlns="">
            <p:sp>
              <p:nvSpPr>
                <p:cNvPr id="10" name="Rounded Rectangle 9"/>
                <p:cNvSpPr>
                  <a:spLocks noRot="1" noChangeAspect="1" noMove="1" noResize="1" noEditPoints="1" noAdjustHandles="1" noChangeArrowheads="1" noChangeShapeType="1" noTextEdit="1"/>
                </p:cNvSpPr>
                <p:nvPr/>
              </p:nvSpPr>
              <p:spPr>
                <a:xfrm>
                  <a:off x="2947861" y="4698936"/>
                  <a:ext cx="7913087" cy="1069943"/>
                </a:xfrm>
                <a:prstGeom prst="roundRect">
                  <a:avLst/>
                </a:prstGeom>
                <a:blipFill>
                  <a:blip r:embed="rId6"/>
                  <a:stretch>
                    <a:fillRect/>
                  </a:stretch>
                </a:blipFill>
                <a:effectLst>
                  <a:glow rad="127000">
                    <a:schemeClr val="tx1">
                      <a:alpha val="60000"/>
                    </a:schemeClr>
                  </a:glow>
                </a:effectLst>
              </p:spPr>
              <p:txBody>
                <a:bodyPr/>
                <a:lstStyle/>
                <a:p>
                  <a:r>
                    <a:rPr lang="en-US">
                      <a:noFill/>
                    </a:rPr>
                    <a:t> </a:t>
                  </a:r>
                </a:p>
              </p:txBody>
            </p:sp>
          </mc:Fallback>
        </mc:AlternateContent>
      </p:grpSp>
      <p:sp>
        <p:nvSpPr>
          <p:cNvPr id="12" name="Curved Down Arrow 11"/>
          <p:cNvSpPr/>
          <p:nvPr/>
        </p:nvSpPr>
        <p:spPr>
          <a:xfrm rot="4853679">
            <a:off x="5307226" y="3248347"/>
            <a:ext cx="1071761" cy="55274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p:cNvSpPr/>
          <p:nvPr/>
        </p:nvSpPr>
        <p:spPr>
          <a:xfrm rot="821559">
            <a:off x="7263271" y="2983584"/>
            <a:ext cx="552843" cy="107176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Left-Right-Up Arrow 15"/>
          <p:cNvSpPr/>
          <p:nvPr/>
        </p:nvSpPr>
        <p:spPr>
          <a:xfrm rot="10800000">
            <a:off x="5671454" y="4432895"/>
            <a:ext cx="2065967" cy="509091"/>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ounded Rectangle 12"/>
              <p:cNvSpPr>
                <a:spLocks/>
              </p:cNvSpPr>
              <p:nvPr/>
            </p:nvSpPr>
            <p:spPr>
              <a:xfrm>
                <a:off x="2394744" y="3804589"/>
                <a:ext cx="3090672" cy="1066655"/>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711200">
                  <a:lnSpc>
                    <a:spcPct val="90000"/>
                  </a:lnSpc>
                  <a:spcBef>
                    <a:spcPct val="0"/>
                  </a:spcBef>
                  <a:spcAft>
                    <a:spcPct val="35000"/>
                  </a:spcAft>
                </a:pPr>
                <a14:m>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𝑐</m:t>
                        </m:r>
                      </m:e>
                      <m:sub>
                        <m:r>
                          <a:rPr lang="en-US" sz="1600" b="1" i="1" dirty="0" smtClean="0">
                            <a:solidFill>
                              <a:srgbClr val="FFC000"/>
                            </a:solidFill>
                            <a:latin typeface="Cambria Math" panose="02040503050406030204" pitchFamily="18" charset="0"/>
                          </a:rPr>
                          <m:t>𝑨</m:t>
                        </m:r>
                        <m:r>
                          <a:rPr lang="en-US" sz="1600" b="1" i="1" dirty="0">
                            <a:solidFill>
                              <a:schemeClr val="tx1"/>
                            </a:solidFill>
                            <a:latin typeface="Cambria Math" panose="02040503050406030204" pitchFamily="18" charset="0"/>
                          </a:rPr>
                          <m:t>,</m:t>
                        </m:r>
                        <m:r>
                          <a:rPr lang="en-US" sz="1600" b="1" i="1" dirty="0" smtClean="0">
                            <a:solidFill>
                              <a:srgbClr val="FF0000"/>
                            </a:solidFill>
                            <a:latin typeface="Cambria Math" panose="02040503050406030204" pitchFamily="18" charset="0"/>
                          </a:rPr>
                          <m:t>𝑻</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m:t>
                        </m:r>
                      </m:sub>
                    </m:sSub>
                    <m:d>
                      <m:dPr>
                        <m:ctrlPr>
                          <a:rPr lang="en-US" sz="1600" i="1" dirty="0">
                            <a:solidFill>
                              <a:schemeClr val="tx1"/>
                            </a:solidFill>
                            <a:latin typeface="Cambria Math" panose="02040503050406030204" pitchFamily="18" charset="0"/>
                          </a:rPr>
                        </m:ctrlPr>
                      </m:dPr>
                      <m:e>
                        <m:r>
                          <a:rPr lang="en-US" sz="1600" i="1" dirty="0">
                            <a:solidFill>
                              <a:schemeClr val="tx1"/>
                            </a:solidFill>
                            <a:latin typeface="Cambria Math" panose="02040503050406030204" pitchFamily="18" charset="0"/>
                          </a:rPr>
                          <m:t>𝑥</m:t>
                        </m:r>
                      </m:e>
                    </m:d>
                    <m:r>
                      <a:rPr lang="en-US" sz="1600" i="1" dirty="0">
                        <a:solidFill>
                          <a:schemeClr val="tx1"/>
                        </a:solidFill>
                        <a:latin typeface="Cambria Math" panose="02040503050406030204" pitchFamily="18" charset="0"/>
                      </a:rPr>
                      <m:t>=</m:t>
                    </m:r>
                    <m:f>
                      <m:fPr>
                        <m:ctrlPr>
                          <a:rPr lang="en-US" sz="1600" b="0" i="1" dirty="0" smtClean="0">
                            <a:solidFill>
                              <a:schemeClr val="tx1"/>
                            </a:solidFill>
                            <a:latin typeface="Cambria Math" panose="02040503050406030204" pitchFamily="18" charset="0"/>
                          </a:rPr>
                        </m:ctrlPr>
                      </m:fPr>
                      <m:num>
                        <m:r>
                          <a:rPr lang="en-US" sz="1600" b="0" i="1" dirty="0" smtClean="0">
                            <a:solidFill>
                              <a:schemeClr val="tx1"/>
                            </a:solidFill>
                            <a:latin typeface="Cambria Math" panose="02040503050406030204" pitchFamily="18" charset="0"/>
                          </a:rPr>
                          <m:t>1</m:t>
                        </m:r>
                      </m:num>
                      <m:den>
                        <m:r>
                          <a:rPr lang="en-US" sz="1600" b="0" i="1" dirty="0" smtClean="0">
                            <a:solidFill>
                              <a:schemeClr val="tx1"/>
                            </a:solidFill>
                            <a:latin typeface="Cambria Math" panose="02040503050406030204" pitchFamily="18" charset="0"/>
                          </a:rPr>
                          <m:t>6</m:t>
                        </m:r>
                      </m:den>
                    </m:f>
                  </m:oMath>
                </a14:m>
                <a:r>
                  <a:rPr lang="en-US" sz="1600" dirty="0"/>
                  <a:t>,</a:t>
                </a:r>
              </a:p>
              <a:p>
                <a:pPr lvl="0" algn="ctr" defTabSz="7112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𝑐</m:t>
                          </m:r>
                        </m:e>
                        <m:sub>
                          <m:r>
                            <a:rPr lang="en-US" sz="1600" i="1" dirty="0" smtClean="0">
                              <a:solidFill>
                                <a:srgbClr val="FFFF00"/>
                              </a:solidFill>
                              <a:latin typeface="Cambria Math" panose="02040503050406030204" pitchFamily="18" charset="0"/>
                            </a:rPr>
                            <m:t>𝐶</m:t>
                          </m:r>
                          <m:r>
                            <a:rPr lang="en-US" sz="1600" i="1" dirty="0">
                              <a:solidFill>
                                <a:schemeClr val="tx1"/>
                              </a:solidFill>
                              <a:latin typeface="Cambria Math" panose="02040503050406030204" pitchFamily="18" charset="0"/>
                            </a:rPr>
                            <m:t>,</m:t>
                          </m:r>
                          <m:r>
                            <a:rPr lang="en-US" sz="1600" b="0" i="1" dirty="0" smtClean="0">
                              <a:solidFill>
                                <a:srgbClr val="FFFF00"/>
                              </a:solidFill>
                              <a:latin typeface="Cambria Math" panose="02040503050406030204" pitchFamily="18" charset="0"/>
                            </a:rPr>
                            <m:t>𝐶</m:t>
                          </m:r>
                          <m:r>
                            <a:rPr lang="en-US" sz="1600" b="0" i="1" dirty="0" smtClean="0">
                              <a:solidFill>
                                <a:schemeClr val="tx1"/>
                              </a:solidFill>
                              <a:latin typeface="Cambria Math" panose="02040503050406030204" pitchFamily="18" charset="0"/>
                            </a:rPr>
                            <m:t>,1,1</m:t>
                          </m:r>
                        </m:sub>
                      </m:sSub>
                      <m:d>
                        <m:dPr>
                          <m:ctrlPr>
                            <a:rPr lang="en-US" sz="1600" i="1" dirty="0">
                              <a:solidFill>
                                <a:schemeClr val="tx1"/>
                              </a:solidFill>
                              <a:latin typeface="Cambria Math" panose="02040503050406030204" pitchFamily="18" charset="0"/>
                            </a:rPr>
                          </m:ctrlPr>
                        </m:dPr>
                        <m:e>
                          <m:r>
                            <a:rPr lang="en-US" sz="1600" i="1" dirty="0">
                              <a:solidFill>
                                <a:schemeClr val="tx1"/>
                              </a:solidFill>
                              <a:latin typeface="Cambria Math" panose="02040503050406030204" pitchFamily="18" charset="0"/>
                            </a:rPr>
                            <m:t>𝑥</m:t>
                          </m:r>
                        </m:e>
                      </m:d>
                      <m:r>
                        <a:rPr lang="en-US" sz="1600" i="1" dirty="0">
                          <a:solidFill>
                            <a:schemeClr val="tx1"/>
                          </a:solidFill>
                          <a:latin typeface="Cambria Math" panose="02040503050406030204" pitchFamily="18" charset="0"/>
                        </a:rPr>
                        <m:t>=</m:t>
                      </m:r>
                      <m:f>
                        <m:fPr>
                          <m:ctrlPr>
                            <a:rPr lang="en-US" sz="1600" b="0" i="1" dirty="0" smtClean="0">
                              <a:solidFill>
                                <a:schemeClr val="tx1"/>
                              </a:solidFill>
                              <a:latin typeface="Cambria Math" panose="02040503050406030204" pitchFamily="18" charset="0"/>
                            </a:rPr>
                          </m:ctrlPr>
                        </m:fPr>
                        <m:num>
                          <m:r>
                            <a:rPr lang="en-US" sz="1600" b="0" i="1" dirty="0" smtClean="0">
                              <a:solidFill>
                                <a:schemeClr val="tx1"/>
                              </a:solidFill>
                              <a:latin typeface="Cambria Math" panose="02040503050406030204" pitchFamily="18" charset="0"/>
                            </a:rPr>
                            <m:t>1</m:t>
                          </m:r>
                        </m:num>
                        <m:den>
                          <m:r>
                            <a:rPr lang="en-US" sz="1600" b="0" i="1" dirty="0" smtClean="0">
                              <a:solidFill>
                                <a:schemeClr val="tx1"/>
                              </a:solidFill>
                              <a:latin typeface="Cambria Math" panose="02040503050406030204" pitchFamily="18" charset="0"/>
                            </a:rPr>
                            <m:t>6</m:t>
                          </m:r>
                        </m:den>
                      </m:f>
                    </m:oMath>
                  </m:oMathPara>
                </a14:m>
                <a:endParaRPr lang="en-US" sz="1600" dirty="0"/>
              </a:p>
            </p:txBody>
          </p:sp>
        </mc:Choice>
        <mc:Fallback xmlns="">
          <p:sp>
            <p:nvSpPr>
              <p:cNvPr id="13" name="Rounded Rectangle 12"/>
              <p:cNvSpPr>
                <a:spLocks noRot="1" noChangeAspect="1" noMove="1" noResize="1" noEditPoints="1" noAdjustHandles="1" noChangeArrowheads="1" noChangeShapeType="1" noTextEdit="1"/>
              </p:cNvSpPr>
              <p:nvPr/>
            </p:nvSpPr>
            <p:spPr>
              <a:xfrm>
                <a:off x="2394744" y="3804589"/>
                <a:ext cx="3090672" cy="1066655"/>
              </a:xfrm>
              <a:prstGeom prst="roundRect">
                <a:avLst/>
              </a:prstGeom>
              <a:blipFill>
                <a:blip r:embed="rId7"/>
                <a:stretch>
                  <a:fillRect/>
                </a:stretch>
              </a:blipFill>
              <a:effectLst>
                <a:glow rad="1270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p:cNvSpPr>
                <a:spLocks/>
              </p:cNvSpPr>
              <p:nvPr/>
            </p:nvSpPr>
            <p:spPr>
              <a:xfrm>
                <a:off x="7859659" y="3804589"/>
                <a:ext cx="3086101" cy="1066654"/>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711200">
                  <a:lnSpc>
                    <a:spcPct val="90000"/>
                  </a:lnSpc>
                  <a:spcBef>
                    <a:spcPct val="0"/>
                  </a:spcBef>
                  <a:spcAft>
                    <a:spcPct val="35000"/>
                  </a:spcAft>
                </a:pPr>
                <a14:m>
                  <m:oMath xmlns:m="http://schemas.openxmlformats.org/officeDocument/2006/math">
                    <m:sSub>
                      <m:sSubPr>
                        <m:ctrlPr>
                          <a:rPr lang="en-US" sz="1600" i="1" dirty="0" smtClean="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𝑐</m:t>
                        </m:r>
                      </m:e>
                      <m:sub>
                        <m:r>
                          <a:rPr lang="en-US" sz="1600" b="1" i="1" dirty="0">
                            <a:solidFill>
                              <a:srgbClr val="FFC000"/>
                            </a:solidFill>
                            <a:latin typeface="Cambria Math" panose="02040503050406030204" pitchFamily="18" charset="0"/>
                          </a:rPr>
                          <m:t>𝑨</m:t>
                        </m:r>
                        <m:r>
                          <a:rPr lang="en-US" sz="1600" b="1" i="1" dirty="0">
                            <a:solidFill>
                              <a:schemeClr val="tx1"/>
                            </a:solidFill>
                            <a:latin typeface="Cambria Math" panose="02040503050406030204" pitchFamily="18" charset="0"/>
                          </a:rPr>
                          <m:t>,</m:t>
                        </m:r>
                        <m:r>
                          <a:rPr lang="en-US" sz="1600" b="1" i="1" dirty="0">
                            <a:solidFill>
                              <a:srgbClr val="FF0000"/>
                            </a:solidFill>
                            <a:latin typeface="Cambria Math" panose="02040503050406030204" pitchFamily="18" charset="0"/>
                          </a:rPr>
                          <m:t>𝑻</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𝟏</m:t>
                        </m:r>
                      </m:sub>
                    </m:sSub>
                    <m:d>
                      <m:dPr>
                        <m:ctrlPr>
                          <a:rPr lang="en-US" sz="1600" i="1" dirty="0">
                            <a:solidFill>
                              <a:schemeClr val="tx1"/>
                            </a:solidFill>
                            <a:latin typeface="Cambria Math" panose="02040503050406030204" pitchFamily="18" charset="0"/>
                          </a:rPr>
                        </m:ctrlPr>
                      </m:dPr>
                      <m:e>
                        <m:r>
                          <a:rPr lang="en-US" sz="1600" i="1" dirty="0">
                            <a:solidFill>
                              <a:schemeClr val="tx1"/>
                            </a:solidFill>
                            <a:latin typeface="Cambria Math" panose="02040503050406030204" pitchFamily="18" charset="0"/>
                          </a:rPr>
                          <m:t>𝑥</m:t>
                        </m:r>
                        <m:r>
                          <a:rPr lang="en-US" sz="1600" b="0" i="1" dirty="0" smtClean="0">
                            <a:solidFill>
                              <a:schemeClr val="tx1"/>
                            </a:solidFill>
                            <a:latin typeface="Cambria Math" panose="02040503050406030204" pitchFamily="18" charset="0"/>
                          </a:rPr>
                          <m:t>′</m:t>
                        </m:r>
                      </m:e>
                    </m:d>
                    <m:r>
                      <a:rPr lang="en-US" sz="1600" i="1" dirty="0">
                        <a:solidFill>
                          <a:schemeClr val="tx1"/>
                        </a:solidFill>
                        <a:latin typeface="Cambria Math" panose="02040503050406030204" pitchFamily="18" charset="0"/>
                      </a:rPr>
                      <m:t>=</m:t>
                    </m:r>
                    <m:f>
                      <m:fPr>
                        <m:ctrlPr>
                          <a:rPr lang="en-US" sz="1600" b="0" i="1" dirty="0" smtClean="0">
                            <a:solidFill>
                              <a:schemeClr val="tx1"/>
                            </a:solidFill>
                            <a:latin typeface="Cambria Math" panose="02040503050406030204" pitchFamily="18" charset="0"/>
                          </a:rPr>
                        </m:ctrlPr>
                      </m:fPr>
                      <m:num>
                        <m:r>
                          <a:rPr lang="en-US" sz="1600" b="0" i="1" dirty="0" smtClean="0">
                            <a:solidFill>
                              <a:schemeClr val="tx1"/>
                            </a:solidFill>
                            <a:latin typeface="Cambria Math" panose="02040503050406030204" pitchFamily="18" charset="0"/>
                          </a:rPr>
                          <m:t>1</m:t>
                        </m:r>
                      </m:num>
                      <m:den>
                        <m:r>
                          <a:rPr lang="en-US" sz="1600" b="0" i="1" dirty="0" smtClean="0">
                            <a:solidFill>
                              <a:schemeClr val="tx1"/>
                            </a:solidFill>
                            <a:latin typeface="Cambria Math" panose="02040503050406030204" pitchFamily="18" charset="0"/>
                          </a:rPr>
                          <m:t>9</m:t>
                        </m:r>
                      </m:den>
                    </m:f>
                  </m:oMath>
                </a14:m>
                <a:r>
                  <a:rPr lang="en-US" sz="1600" dirty="0"/>
                  <a:t>, </a:t>
                </a:r>
                <a14:m>
                  <m:oMath xmlns:m="http://schemas.openxmlformats.org/officeDocument/2006/math">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𝑐</m:t>
                        </m:r>
                      </m:e>
                      <m:sub>
                        <m:r>
                          <a:rPr lang="en-US" sz="1600" b="1" i="1" dirty="0">
                            <a:solidFill>
                              <a:srgbClr val="FFC000"/>
                            </a:solidFill>
                            <a:latin typeface="Cambria Math" panose="02040503050406030204" pitchFamily="18" charset="0"/>
                          </a:rPr>
                          <m:t>𝑨</m:t>
                        </m:r>
                        <m:r>
                          <a:rPr lang="en-US" sz="1600" b="1" i="1" dirty="0">
                            <a:solidFill>
                              <a:schemeClr val="tx1"/>
                            </a:solidFill>
                            <a:latin typeface="Cambria Math" panose="02040503050406030204" pitchFamily="18" charset="0"/>
                          </a:rPr>
                          <m:t>,</m:t>
                        </m:r>
                        <m:r>
                          <a:rPr lang="en-US" sz="1600" b="1" i="1" dirty="0">
                            <a:solidFill>
                              <a:srgbClr val="FF0000"/>
                            </a:solidFill>
                            <a:latin typeface="Cambria Math" panose="02040503050406030204" pitchFamily="18" charset="0"/>
                          </a:rPr>
                          <m:t>𝑻</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m:t>
                        </m:r>
                        <m:r>
                          <a:rPr lang="en-US" sz="1600" b="1" i="1" dirty="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m:t>
                        </m:r>
                      </m:sub>
                    </m:sSub>
                    <m:d>
                      <m:dPr>
                        <m:ctrlPr>
                          <a:rPr lang="en-US" sz="1600" i="1" dirty="0">
                            <a:solidFill>
                              <a:schemeClr val="tx1"/>
                            </a:solidFill>
                            <a:latin typeface="Cambria Math" panose="02040503050406030204" pitchFamily="18" charset="0"/>
                          </a:rPr>
                        </m:ctrlPr>
                      </m:dPr>
                      <m:e>
                        <m:r>
                          <a:rPr lang="en-US" sz="1600" i="1" dirty="0">
                            <a:solidFill>
                              <a:schemeClr val="tx1"/>
                            </a:solidFill>
                            <a:latin typeface="Cambria Math" panose="02040503050406030204" pitchFamily="18" charset="0"/>
                          </a:rPr>
                          <m:t>𝑥</m:t>
                        </m:r>
                        <m:r>
                          <a:rPr lang="en-US" sz="1600" i="1" dirty="0">
                            <a:solidFill>
                              <a:schemeClr val="tx1"/>
                            </a:solidFill>
                            <a:latin typeface="Cambria Math" panose="02040503050406030204" pitchFamily="18" charset="0"/>
                          </a:rPr>
                          <m:t>′</m:t>
                        </m:r>
                      </m:e>
                    </m:d>
                    <m:r>
                      <a:rPr lang="en-US" sz="1600" i="1" dirty="0">
                        <a:solidFill>
                          <a:schemeClr val="tx1"/>
                        </a:solidFill>
                        <a:latin typeface="Cambria Math" panose="02040503050406030204" pitchFamily="18" charset="0"/>
                      </a:rPr>
                      <m:t>=</m:t>
                    </m:r>
                    <m:f>
                      <m:fPr>
                        <m:ctrlPr>
                          <a:rPr lang="en-US" sz="1600" i="1" dirty="0">
                            <a:solidFill>
                              <a:schemeClr val="tx1"/>
                            </a:solidFill>
                            <a:latin typeface="Cambria Math" panose="02040503050406030204" pitchFamily="18" charset="0"/>
                          </a:rPr>
                        </m:ctrlPr>
                      </m:fPr>
                      <m:num>
                        <m:r>
                          <a:rPr lang="en-US" sz="1600" i="1" dirty="0">
                            <a:solidFill>
                              <a:schemeClr val="tx1"/>
                            </a:solidFill>
                            <a:latin typeface="Cambria Math" panose="02040503050406030204" pitchFamily="18" charset="0"/>
                          </a:rPr>
                          <m:t>1</m:t>
                        </m:r>
                      </m:num>
                      <m:den>
                        <m:r>
                          <a:rPr lang="en-US" sz="1600" i="1" dirty="0">
                            <a:solidFill>
                              <a:schemeClr val="tx1"/>
                            </a:solidFill>
                            <a:latin typeface="Cambria Math" panose="02040503050406030204" pitchFamily="18" charset="0"/>
                          </a:rPr>
                          <m:t>9</m:t>
                        </m:r>
                      </m:den>
                    </m:f>
                  </m:oMath>
                </a14:m>
                <a:endParaRPr lang="en-US" dirty="0"/>
              </a:p>
              <a:p>
                <a:pPr lvl="0" algn="ctr" defTabSz="7112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b>
                        <m:sSubPr>
                          <m:ctrlPr>
                            <a:rPr lang="en-US" sz="1600" i="1" dirty="0">
                              <a:solidFill>
                                <a:schemeClr val="tx1"/>
                              </a:solidFill>
                              <a:latin typeface="Cambria Math" panose="02040503050406030204" pitchFamily="18" charset="0"/>
                            </a:rPr>
                          </m:ctrlPr>
                        </m:sSubPr>
                        <m:e>
                          <m:r>
                            <a:rPr lang="en-US" sz="1600" i="1" dirty="0">
                              <a:solidFill>
                                <a:schemeClr val="tx1"/>
                              </a:solidFill>
                              <a:latin typeface="Cambria Math" panose="02040503050406030204" pitchFamily="18" charset="0"/>
                            </a:rPr>
                            <m:t>𝑐</m:t>
                          </m:r>
                        </m:e>
                        <m:sub>
                          <m:r>
                            <a:rPr lang="en-US" sz="1600" i="1" dirty="0">
                              <a:solidFill>
                                <a:srgbClr val="FFFF00"/>
                              </a:solidFill>
                              <a:latin typeface="Cambria Math" panose="02040503050406030204" pitchFamily="18" charset="0"/>
                            </a:rPr>
                            <m:t>𝐶</m:t>
                          </m:r>
                          <m:r>
                            <a:rPr lang="en-US" sz="1600" i="1" dirty="0">
                              <a:solidFill>
                                <a:schemeClr val="tx1"/>
                              </a:solidFill>
                              <a:latin typeface="Cambria Math" panose="02040503050406030204" pitchFamily="18" charset="0"/>
                            </a:rPr>
                            <m:t>,</m:t>
                          </m:r>
                          <m:r>
                            <a:rPr lang="en-US" sz="1600" b="0" i="1" dirty="0" smtClean="0">
                              <a:solidFill>
                                <a:srgbClr val="FFFF00"/>
                              </a:solidFill>
                              <a:latin typeface="Cambria Math" panose="02040503050406030204" pitchFamily="18" charset="0"/>
                            </a:rPr>
                            <m:t>𝐶</m:t>
                          </m:r>
                          <m:r>
                            <a:rPr lang="en-US" sz="1600" b="0" i="1" dirty="0" smtClean="0">
                              <a:solidFill>
                                <a:schemeClr val="tx1"/>
                              </a:solidFill>
                              <a:latin typeface="Cambria Math" panose="02040503050406030204" pitchFamily="18" charset="0"/>
                            </a:rPr>
                            <m:t>,1,1</m:t>
                          </m:r>
                        </m:sub>
                      </m:sSub>
                      <m:d>
                        <m:dPr>
                          <m:ctrlPr>
                            <a:rPr lang="en-US" sz="1600" i="1" dirty="0">
                              <a:solidFill>
                                <a:schemeClr val="tx1"/>
                              </a:solidFill>
                              <a:latin typeface="Cambria Math" panose="02040503050406030204" pitchFamily="18" charset="0"/>
                            </a:rPr>
                          </m:ctrlPr>
                        </m:dPr>
                        <m:e>
                          <m:r>
                            <a:rPr lang="en-US" sz="1600" i="1" dirty="0">
                              <a:solidFill>
                                <a:schemeClr val="tx1"/>
                              </a:solidFill>
                              <a:latin typeface="Cambria Math" panose="02040503050406030204" pitchFamily="18" charset="0"/>
                            </a:rPr>
                            <m:t>𝑥</m:t>
                          </m:r>
                          <m:r>
                            <a:rPr lang="en-US" sz="1600" b="0" i="1" dirty="0" smtClean="0">
                              <a:solidFill>
                                <a:schemeClr val="tx1"/>
                              </a:solidFill>
                              <a:latin typeface="Cambria Math" panose="02040503050406030204" pitchFamily="18" charset="0"/>
                            </a:rPr>
                            <m:t>′</m:t>
                          </m:r>
                        </m:e>
                      </m:d>
                      <m:r>
                        <a:rPr lang="en-US" sz="1600" i="1" dirty="0">
                          <a:solidFill>
                            <a:schemeClr val="tx1"/>
                          </a:solidFill>
                          <a:latin typeface="Cambria Math" panose="02040503050406030204" pitchFamily="18" charset="0"/>
                        </a:rPr>
                        <m:t>=</m:t>
                      </m:r>
                      <m:f>
                        <m:fPr>
                          <m:ctrlPr>
                            <a:rPr lang="en-US" sz="1600" b="0" i="1" dirty="0" smtClean="0">
                              <a:solidFill>
                                <a:schemeClr val="tx1"/>
                              </a:solidFill>
                              <a:latin typeface="Cambria Math" panose="02040503050406030204" pitchFamily="18" charset="0"/>
                            </a:rPr>
                          </m:ctrlPr>
                        </m:fPr>
                        <m:num>
                          <m:r>
                            <a:rPr lang="en-US" sz="1600" b="0" i="1" dirty="0" smtClean="0">
                              <a:solidFill>
                                <a:schemeClr val="tx1"/>
                              </a:solidFill>
                              <a:latin typeface="Cambria Math" panose="02040503050406030204" pitchFamily="18" charset="0"/>
                            </a:rPr>
                            <m:t>1</m:t>
                          </m:r>
                        </m:num>
                        <m:den>
                          <m:r>
                            <a:rPr lang="en-US" sz="1600" b="0" i="1" dirty="0" smtClean="0">
                              <a:solidFill>
                                <a:schemeClr val="tx1"/>
                              </a:solidFill>
                              <a:latin typeface="Cambria Math" panose="02040503050406030204" pitchFamily="18" charset="0"/>
                            </a:rPr>
                            <m:t>9</m:t>
                          </m:r>
                        </m:den>
                      </m:f>
                    </m:oMath>
                  </m:oMathPara>
                </a14:m>
                <a:endParaRPr lang="en-US" dirty="0"/>
              </a:p>
            </p:txBody>
          </p:sp>
        </mc:Choice>
        <mc:Fallback xmlns="">
          <p:sp>
            <p:nvSpPr>
              <p:cNvPr id="14" name="Rounded Rectangle 13"/>
              <p:cNvSpPr>
                <a:spLocks noRot="1" noChangeAspect="1" noMove="1" noResize="1" noEditPoints="1" noAdjustHandles="1" noChangeArrowheads="1" noChangeShapeType="1" noTextEdit="1"/>
              </p:cNvSpPr>
              <p:nvPr/>
            </p:nvSpPr>
            <p:spPr>
              <a:xfrm>
                <a:off x="7859659" y="3804589"/>
                <a:ext cx="3086101" cy="1066654"/>
              </a:xfrm>
              <a:prstGeom prst="roundRect">
                <a:avLst/>
              </a:prstGeom>
              <a:blipFill>
                <a:blip r:embed="rId8"/>
                <a:stretch>
                  <a:fillRect/>
                </a:stretch>
              </a:blipFill>
              <a:effectLst>
                <a:glow rad="127000">
                  <a:schemeClr val="tx1">
                    <a:alpha val="60000"/>
                  </a:schemeClr>
                </a:glow>
              </a:effectLst>
            </p:spPr>
            <p:txBody>
              <a:bodyPr/>
              <a:lstStyle/>
              <a:p>
                <a:r>
                  <a:rPr lang="en-US">
                    <a:noFill/>
                  </a:rPr>
                  <a:t> </a:t>
                </a:r>
              </a:p>
            </p:txBody>
          </p:sp>
        </mc:Fallback>
      </mc:AlternateContent>
      <p:sp>
        <p:nvSpPr>
          <p:cNvPr id="17" name="Curved Right Arrow 16"/>
          <p:cNvSpPr/>
          <p:nvPr/>
        </p:nvSpPr>
        <p:spPr>
          <a:xfrm rot="1713015">
            <a:off x="7642494" y="1707529"/>
            <a:ext cx="552843" cy="107176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Curved Down Arrow 17"/>
          <p:cNvSpPr/>
          <p:nvPr/>
        </p:nvSpPr>
        <p:spPr>
          <a:xfrm rot="2869037">
            <a:off x="4912456" y="1880594"/>
            <a:ext cx="1071761" cy="55274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14148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73867"/>
          </a:xfrm>
        </p:spPr>
        <p:txBody>
          <a:bodyPr/>
          <a:lstStyle/>
          <a:p>
            <a:r>
              <a:rPr lang="en-US" b="1" dirty="0"/>
              <a:t>Kernels: Fischer Kernel (FK)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665514"/>
                <a:ext cx="8915400" cy="4858378"/>
              </a:xfrm>
            </p:spPr>
            <p:txBody>
              <a:bodyPr>
                <a:normAutofit lnSpcReduction="10000"/>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r>
                      <a:rPr lang="en-US" sz="2000" b="0" i="1" smtClean="0">
                        <a:latin typeface="Cambria Math" panose="02040503050406030204" pitchFamily="18" charset="0"/>
                      </a:rPr>
                      <m:t>𝑠</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𝜽</m:t>
                                </m:r>
                              </m:e>
                            </m:acc>
                          </m:e>
                        </m:d>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𝑍</m:t>
                        </m:r>
                      </m:e>
                      <m:sup>
                        <m:r>
                          <a:rPr lang="en-US" sz="2000" b="0" i="1" smtClean="0">
                            <a:latin typeface="Cambria Math" panose="02040503050406030204" pitchFamily="18" charset="0"/>
                          </a:rPr>
                          <m:t>−1</m:t>
                        </m:r>
                      </m:sup>
                    </m:sSup>
                    <m:d>
                      <m:dPr>
                        <m:ctrlPr>
                          <a:rPr lang="en-US" sz="2000" b="0" i="1" smtClean="0">
                            <a:latin typeface="Cambria Math" panose="02040503050406030204" pitchFamily="18" charset="0"/>
                          </a:rPr>
                        </m:ctrlPr>
                      </m:dPr>
                      <m:e>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e>
                    </m:d>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𝑥</m:t>
                        </m:r>
                      </m:e>
                      <m:sup>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r>
                      <a:rPr lang="en-US" sz="2000" b="0" i="1" smtClean="0">
                        <a:latin typeface="Cambria Math" panose="02040503050406030204" pitchFamily="18" charset="0"/>
                        <a:ea typeface="Cambria Math" panose="02040503050406030204" pitchFamily="18" charset="0"/>
                      </a:rPr>
                      <m:t>)</m:t>
                    </m:r>
                  </m:oMath>
                </a14:m>
                <a:endParaRPr lang="en-US" sz="2000" dirty="0"/>
              </a:p>
              <a:p>
                <a:r>
                  <a:rPr lang="en-US" sz="2000" b="0" dirty="0"/>
                  <a:t>Fischer Score: </a:t>
                </a:r>
                <a14:m>
                  <m:oMath xmlns:m="http://schemas.openxmlformats.org/officeDocument/2006/math">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acc>
                          <m:accPr>
                            <m:chr m:val="̂"/>
                            <m:ctrlPr>
                              <a:rPr lang="en-US" sz="2000" b="1" i="1">
                                <a:latin typeface="Cambria Math" panose="02040503050406030204" pitchFamily="18" charset="0"/>
                              </a:rPr>
                            </m:ctrlPr>
                          </m:accPr>
                          <m:e>
                            <m:r>
                              <a:rPr lang="en-US" sz="2000" b="1" i="1" smtClean="0">
                                <a:latin typeface="Cambria Math" panose="02040503050406030204" pitchFamily="18" charset="0"/>
                                <a:ea typeface="Cambria Math" panose="02040503050406030204" pitchFamily="18" charset="0"/>
                              </a:rPr>
                              <m:t>𝜽</m:t>
                            </m:r>
                          </m:e>
                        </m:acc>
                      </m:e>
                    </m:d>
                    <m:r>
                      <a:rPr lang="en-US" sz="2000" b="0" i="0"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1</m:t>
                                    </m:r>
                                  </m:sub>
                                </m:sSub>
                              </m:den>
                            </m:f>
                            <m:r>
                              <m:rPr>
                                <m:sty m:val="p"/>
                              </m:rPr>
                              <a:rPr lang="en-US" sz="2000" b="0" i="0" smtClean="0">
                                <a:latin typeface="Cambria Math" panose="02040503050406030204" pitchFamily="18" charset="0"/>
                                <a:ea typeface="Cambria Math" panose="02040503050406030204" pitchFamily="18" charset="0"/>
                              </a:rPr>
                              <m:t>ln</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p</m:t>
                                </m:r>
                                <m:d>
                                  <m:dPr>
                                    <m:ctrlPr>
                                      <a:rPr lang="en-US" sz="2000" b="0" i="1" smtClean="0">
                                        <a:latin typeface="Cambria Math" panose="02040503050406030204" pitchFamily="18" charset="0"/>
                                        <a:ea typeface="Cambria Math" panose="02040503050406030204" pitchFamily="18" charset="0"/>
                                      </a:rPr>
                                    </m:ctrlPr>
                                  </m:dPr>
                                  <m:e>
                                    <m:r>
                                      <m:rPr>
                                        <m:sty m:val="p"/>
                                      </m:rPr>
                                      <a:rPr lang="en-US" sz="2000" b="0" i="0" smtClean="0">
                                        <a:latin typeface="Cambria Math" panose="02040503050406030204" pitchFamily="18" charset="0"/>
                                        <a:ea typeface="Cambria Math" panose="02040503050406030204" pitchFamily="18" charset="0"/>
                                      </a:rPr>
                                      <m:t>x</m:t>
                                    </m:r>
                                  </m:e>
                                  <m:e>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e>
                                </m:d>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𝑟</m:t>
                                    </m:r>
                                  </m:sub>
                                </m:sSub>
                              </m:den>
                            </m:f>
                            <m:r>
                              <m:rPr>
                                <m:sty m:val="p"/>
                              </m:rPr>
                              <a:rPr lang="en-US" sz="2000">
                                <a:latin typeface="Cambria Math" panose="02040503050406030204" pitchFamily="18" charset="0"/>
                                <a:ea typeface="Cambria Math" panose="02040503050406030204" pitchFamily="18" charset="0"/>
                              </a:rPr>
                              <m:t>ln</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p</m:t>
                                </m:r>
                                <m:d>
                                  <m:dPr>
                                    <m:ctrlPr>
                                      <a:rPr lang="en-US" sz="200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𝑥</m:t>
                                    </m:r>
                                  </m:e>
                                  <m:e>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e>
                                </m:d>
                              </m:e>
                            </m:d>
                          </m:e>
                        </m:d>
                      </m:e>
                      <m:sup>
                        <m:r>
                          <a:rPr lang="en-US" sz="2000" b="0" i="1" smtClean="0">
                            <a:latin typeface="Cambria Math" panose="02040503050406030204" pitchFamily="18" charset="0"/>
                            <a:ea typeface="Cambria Math" panose="02040503050406030204" pitchFamily="18" charset="0"/>
                          </a:rPr>
                          <m:t>𝑇</m:t>
                        </m:r>
                      </m:sup>
                    </m:sSup>
                    <m:r>
                      <a:rPr lang="en-US" sz="2000" b="0" i="0"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e>
                      <m:sub>
                        <m:r>
                          <a:rPr lang="en-US" sz="2000" b="1" i="1" smtClean="0">
                            <a:latin typeface="Cambria Math" panose="02040503050406030204" pitchFamily="18" charset="0"/>
                            <a:ea typeface="Cambria Math" panose="02040503050406030204" pitchFamily="18" charset="0"/>
                          </a:rPr>
                          <m:t>𝜽</m:t>
                        </m:r>
                      </m:sub>
                    </m:sSub>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ln</m:t>
                        </m:r>
                      </m:fName>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𝑝</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e>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e>
                            </m:d>
                          </m:e>
                        </m:d>
                      </m:e>
                    </m:func>
                  </m:oMath>
                </a14:m>
                <a:endParaRPr lang="en-US" sz="2000" dirty="0"/>
              </a:p>
              <a:p>
                <a:r>
                  <a:rPr lang="en-US" sz="2000" dirty="0"/>
                  <a:t>Fischer Information Matrix: </a:t>
                </a:r>
                <a14:m>
                  <m:oMath xmlns:m="http://schemas.openxmlformats.org/officeDocument/2006/math">
                    <m:r>
                      <a:rPr lang="en-US" sz="2000" b="0" i="1" smtClean="0">
                        <a:latin typeface="Cambria Math" panose="02040503050406030204" pitchFamily="18" charset="0"/>
                      </a:rPr>
                      <m:t>𝑍</m:t>
                    </m:r>
                    <m:d>
                      <m:dPr>
                        <m:ctrlPr>
                          <a:rPr lang="en-US" sz="2000" b="0" i="1" smtClean="0">
                            <a:latin typeface="Cambria Math" panose="02040503050406030204" pitchFamily="18" charset="0"/>
                          </a:rPr>
                        </m:ctrlPr>
                      </m:dPr>
                      <m:e>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𝐸</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𝑠</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e>
                        </m:d>
                        <m:r>
                          <a:rPr lang="en-US" sz="2000" b="0" i="1" smtClean="0">
                            <a:latin typeface="Cambria Math" panose="02040503050406030204" pitchFamily="18" charset="0"/>
                            <a:ea typeface="Cambria Math" panose="02040503050406030204" pitchFamily="18" charset="0"/>
                          </a:rPr>
                          <m:t>𝑠</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e>
                            </m:d>
                          </m:e>
                          <m:sup>
                            <m:r>
                              <a:rPr lang="en-US" sz="2000" b="0" i="1" smtClean="0">
                                <a:latin typeface="Cambria Math" panose="02040503050406030204" pitchFamily="18" charset="0"/>
                                <a:ea typeface="Cambria Math" panose="02040503050406030204" pitchFamily="18" charset="0"/>
                              </a:rPr>
                              <m:t>𝑇</m:t>
                            </m:r>
                          </m:sup>
                        </m:sSup>
                      </m:e>
                      <m:e>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e>
                    </m:d>
                    <m:r>
                      <a:rPr lang="en-US" sz="2000" b="0" i="1" smtClean="0">
                        <a:latin typeface="Cambria Math" panose="02040503050406030204" pitchFamily="18" charset="0"/>
                        <a:ea typeface="Cambria Math" panose="02040503050406030204" pitchFamily="18" charset="0"/>
                      </a:rPr>
                      <m:t>= </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𝒳</m:t>
                        </m:r>
                      </m:sub>
                      <m:sup/>
                      <m:e>
                        <m:r>
                          <a:rPr lang="en-US" sz="2000" b="0" i="1" smtClean="0">
                            <a:latin typeface="Cambria Math" panose="02040503050406030204" pitchFamily="18" charset="0"/>
                            <a:ea typeface="Cambria Math" panose="02040503050406030204" pitchFamily="18" charset="0"/>
                          </a:rPr>
                          <m:t>𝑝</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e>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e>
                        </m:d>
                        <m:r>
                          <a:rPr lang="en-US" sz="2000" b="0" i="1" smtClean="0">
                            <a:latin typeface="Cambria Math" panose="02040503050406030204" pitchFamily="18" charset="0"/>
                            <a:ea typeface="Cambria Math" panose="02040503050406030204" pitchFamily="18" charset="0"/>
                          </a:rPr>
                          <m:t>𝑠</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e>
                        </m:d>
                        <m:r>
                          <a:rPr lang="en-US" sz="2000" b="0" i="1" smtClean="0">
                            <a:latin typeface="Cambria Math" panose="02040503050406030204" pitchFamily="18" charset="0"/>
                            <a:ea typeface="Cambria Math" panose="02040503050406030204" pitchFamily="18" charset="0"/>
                          </a:rPr>
                          <m:t>𝑠</m:t>
                        </m:r>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m:t>
                                </m:r>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e>
                            </m:d>
                          </m:e>
                          <m:sup>
                            <m:r>
                              <a:rPr lang="en-US" sz="2000" b="0" i="1" smtClean="0">
                                <a:latin typeface="Cambria Math" panose="02040503050406030204" pitchFamily="18" charset="0"/>
                                <a:ea typeface="Cambria Math" panose="02040503050406030204" pitchFamily="18" charset="0"/>
                              </a:rPr>
                              <m:t>𝑇</m:t>
                            </m:r>
                          </m:sup>
                        </m:sSup>
                      </m:e>
                    </m:nary>
                  </m:oMath>
                </a14:m>
                <a:endParaRPr lang="en-US" sz="2000" dirty="0"/>
              </a:p>
              <a:p>
                <a:r>
                  <a:rPr lang="en-US" sz="2000" dirty="0"/>
                  <a:t>Fischer kernel assumes a probabilistic model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e>
                        <m:r>
                          <a:rPr lang="en-US" sz="2000" b="1" i="1" smtClean="0">
                            <a:latin typeface="Cambria Math" panose="02040503050406030204" pitchFamily="18" charset="0"/>
                          </a:rPr>
                          <m:t>𝜽</m:t>
                        </m:r>
                      </m:e>
                    </m:d>
                  </m:oMath>
                </a14:m>
                <a:r>
                  <a:rPr lang="en-US" sz="2000" dirty="0"/>
                  <a:t> defined on </a:t>
                </a:r>
                <a14:m>
                  <m:oMath xmlns:m="http://schemas.openxmlformats.org/officeDocument/2006/math">
                    <m:r>
                      <m:rPr>
                        <m:brk m:alnAt="7"/>
                      </m:rPr>
                      <a:rPr lang="en-US" sz="2000" i="1">
                        <a:latin typeface="Cambria Math" panose="02040503050406030204" pitchFamily="18" charset="0"/>
                        <a:ea typeface="Cambria Math" panose="02040503050406030204" pitchFamily="18" charset="0"/>
                      </a:rPr>
                      <m:t>𝒳</m:t>
                    </m:r>
                  </m:oMath>
                </a14:m>
                <a:r>
                  <a:rPr lang="en-US" sz="2000" dirty="0"/>
                  <a:t>. </a:t>
                </a:r>
                <a14:m>
                  <m:oMath xmlns:m="http://schemas.openxmlformats.org/officeDocument/2006/math">
                    <m:r>
                      <a:rPr lang="en-US" sz="2000" b="1" i="1" smtClean="0">
                        <a:latin typeface="Cambria Math" panose="02040503050406030204" pitchFamily="18" charset="0"/>
                      </a:rPr>
                      <m:t>𝜽</m:t>
                    </m:r>
                  </m:oMath>
                </a14:m>
                <a:r>
                  <a:rPr lang="en-US" sz="2000" dirty="0"/>
                  <a:t> is an </a:t>
                </a:r>
                <a14:m>
                  <m:oMath xmlns:m="http://schemas.openxmlformats.org/officeDocument/2006/math">
                    <m:r>
                      <a:rPr lang="en-US" sz="2000" b="0" i="1" smtClean="0">
                        <a:latin typeface="Cambria Math" panose="02040503050406030204" pitchFamily="18" charset="0"/>
                      </a:rPr>
                      <m:t>𝑟</m:t>
                    </m:r>
                  </m:oMath>
                </a14:m>
                <a:r>
                  <a:rPr lang="en-US" sz="2000" dirty="0"/>
                  <a:t>-dimensional parameter vector. </a:t>
                </a:r>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panose="02040503050406030204" pitchFamily="18" charset="0"/>
                            <a:ea typeface="Cambria Math" panose="02040503050406030204" pitchFamily="18" charset="0"/>
                          </a:rPr>
                          <m:t>𝜽</m:t>
                        </m:r>
                      </m:e>
                    </m:acc>
                  </m:oMath>
                </a14:m>
                <a:r>
                  <a:rPr lang="en-US" sz="2000" dirty="0"/>
                  <a:t> are obtained by a chosen learning algorithm.</a:t>
                </a:r>
              </a:p>
              <a:p>
                <a:r>
                  <a:rPr lang="en-US" sz="2000" dirty="0"/>
                  <a:t>The Fischer kernel can be applied for any object (numbers, strings, graphs, etc.) but it is especially effective when combined with latent variable models, such as HMMs.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665514"/>
                <a:ext cx="8915400" cy="4858378"/>
              </a:xfrm>
              <a:blipFill>
                <a:blip r:embed="rId2"/>
                <a:stretch>
                  <a:fillRect l="-684"/>
                </a:stretch>
              </a:blipFill>
            </p:spPr>
            <p:txBody>
              <a:bodyPr/>
              <a:lstStyle/>
              <a:p>
                <a:r>
                  <a:rPr lang="en-US">
                    <a:noFill/>
                  </a:rPr>
                  <a:t> </a:t>
                </a:r>
              </a:p>
            </p:txBody>
          </p:sp>
        </mc:Fallback>
      </mc:AlternateContent>
    </p:spTree>
    <p:extLst>
      <p:ext uri="{BB962C8B-B14F-4D97-AF65-F5344CB8AC3E}">
        <p14:creationId xmlns:p14="http://schemas.microsoft.com/office/powerpoint/2010/main" val="1712730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10776"/>
          </a:xfrm>
        </p:spPr>
        <p:txBody>
          <a:bodyPr/>
          <a:lstStyle/>
          <a:p>
            <a:r>
              <a:rPr lang="en-US" b="1" dirty="0"/>
              <a:t>Fischer Kernel with hidden variables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534886"/>
                <a:ext cx="8915400" cy="4376336"/>
              </a:xfrm>
            </p:spPr>
            <p:txBody>
              <a:bodyPr/>
              <a:lstStyle/>
              <a:p>
                <a:r>
                  <a:rPr lang="en-US" sz="2000" dirty="0"/>
                  <a:t>Adapting the Fischer kernel to accommodate hidden variables</a:t>
                </a:r>
              </a:p>
              <a:p>
                <a:pPr lvl="1"/>
                <a:r>
                  <a:rPr lang="en-US" sz="1800" dirty="0"/>
                  <a:t>Joint Kernel: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𝑧</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𝑧</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𝑧</m:t>
                            </m:r>
                          </m:e>
                          <m:sup>
                            <m:r>
                              <a:rPr lang="en-US" sz="1800" b="0" i="1" smtClean="0">
                                <a:latin typeface="Cambria Math" panose="02040503050406030204" pitchFamily="18" charset="0"/>
                              </a:rPr>
                              <m:t>′</m:t>
                            </m:r>
                          </m:sup>
                        </m:sSup>
                      </m:e>
                    </m:d>
                    <m:r>
                      <a:rPr lang="en-US" sz="1800" b="0" i="1" smtClean="0">
                        <a:latin typeface="Cambria Math" panose="02040503050406030204" pitchFamily="18" charset="0"/>
                      </a:rPr>
                      <m:t>= </m:t>
                    </m:r>
                    <m:sSup>
                      <m:sSupPr>
                        <m:ctrlPr>
                          <a:rPr lang="en-US" sz="1800" i="1">
                            <a:latin typeface="Cambria Math" panose="02040503050406030204" pitchFamily="18" charset="0"/>
                            <a:ea typeface="Cambria Math" panose="02040503050406030204" pitchFamily="18" charset="0"/>
                          </a:rPr>
                        </m:ctrlPr>
                      </m:sSupPr>
                      <m:e>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m:t>
                            </m:r>
                          </m:e>
                          <m:sub>
                            <m:r>
                              <a:rPr lang="en-US" sz="1800" b="0" i="1" smtClean="0">
                                <a:latin typeface="Cambria Math" panose="02040503050406030204" pitchFamily="18" charset="0"/>
                                <a:ea typeface="Cambria Math" panose="02040503050406030204" pitchFamily="18" charset="0"/>
                              </a:rPr>
                              <m:t>𝜃</m:t>
                            </m:r>
                          </m:sub>
                        </m:sSub>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ln</m:t>
                            </m:r>
                          </m:fName>
                          <m:e>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𝑝</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h</m:t>
                                    </m:r>
                                  </m:e>
                                  <m:e>
                                    <m:acc>
                                      <m:accPr>
                                        <m:chr m:val="̂"/>
                                        <m:ctrlPr>
                                          <a:rPr lang="en-US" sz="1800" b="1" i="1">
                                            <a:latin typeface="Cambria Math" panose="02040503050406030204" pitchFamily="18" charset="0"/>
                                          </a:rPr>
                                        </m:ctrlPr>
                                      </m:accPr>
                                      <m:e>
                                        <m:r>
                                          <a:rPr lang="en-US" sz="1800" b="1" i="1">
                                            <a:latin typeface="Cambria Math" panose="02040503050406030204" pitchFamily="18" charset="0"/>
                                            <a:ea typeface="Cambria Math" panose="02040503050406030204" pitchFamily="18" charset="0"/>
                                          </a:rPr>
                                          <m:t>𝜽</m:t>
                                        </m:r>
                                      </m:e>
                                    </m:acc>
                                  </m:e>
                                </m:d>
                              </m:e>
                            </m:d>
                          </m:e>
                        </m:func>
                      </m:e>
                      <m:sup>
                        <m:r>
                          <a:rPr lang="en-US" sz="1800" i="1">
                            <a:latin typeface="Cambria Math" panose="02040503050406030204" pitchFamily="18" charset="0"/>
                            <a:ea typeface="Cambria Math" panose="02040503050406030204" pitchFamily="18" charset="0"/>
                          </a:rPr>
                          <m:t>𝑇</m:t>
                        </m:r>
                      </m:sup>
                    </m:sSup>
                    <m:r>
                      <a:rPr lang="en-US" sz="1800" i="1">
                        <a:latin typeface="Cambria Math" panose="02040503050406030204" pitchFamily="18" charset="0"/>
                        <a:ea typeface="Cambria Math" panose="02040503050406030204" pitchFamily="18" charset="0"/>
                      </a:rPr>
                      <m:t>𝑍</m:t>
                    </m:r>
                    <m:sSup>
                      <m:sSupPr>
                        <m:ctrlPr>
                          <a:rPr lang="en-US" sz="1800" b="1" i="1">
                            <a:latin typeface="Cambria Math" panose="02040503050406030204" pitchFamily="18" charset="0"/>
                            <a:ea typeface="Cambria Math" panose="02040503050406030204" pitchFamily="18" charset="0"/>
                          </a:rPr>
                        </m:ctrlPr>
                      </m:sSupPr>
                      <m:e>
                        <m:d>
                          <m:dPr>
                            <m:ctrlPr>
                              <a:rPr lang="en-US" sz="1800" i="1">
                                <a:latin typeface="Cambria Math" panose="02040503050406030204" pitchFamily="18" charset="0"/>
                                <a:ea typeface="Cambria Math" panose="02040503050406030204" pitchFamily="18" charset="0"/>
                              </a:rPr>
                            </m:ctrlPr>
                          </m:dPr>
                          <m:e>
                            <m:acc>
                              <m:accPr>
                                <m:chr m:val="̂"/>
                                <m:ctrlPr>
                                  <a:rPr lang="en-US" sz="1800" b="1" i="1">
                                    <a:latin typeface="Cambria Math" panose="02040503050406030204" pitchFamily="18" charset="0"/>
                                  </a:rPr>
                                </m:ctrlPr>
                              </m:accPr>
                              <m:e>
                                <m:r>
                                  <a:rPr lang="en-US" sz="1800" b="1" i="1">
                                    <a:latin typeface="Cambria Math" panose="02040503050406030204" pitchFamily="18" charset="0"/>
                                    <a:ea typeface="Cambria Math" panose="02040503050406030204" pitchFamily="18" charset="0"/>
                                  </a:rPr>
                                  <m:t>𝜽</m:t>
                                </m:r>
                              </m:e>
                            </m:acc>
                          </m:e>
                        </m:d>
                      </m:e>
                      <m:sup>
                        <m:r>
                          <a:rPr lang="en-US" sz="1800" b="1" i="1">
                            <a:latin typeface="Cambria Math" panose="02040503050406030204" pitchFamily="18" charset="0"/>
                            <a:ea typeface="Cambria Math" panose="02040503050406030204" pitchFamily="18" charset="0"/>
                          </a:rPr>
                          <m:t>−</m:t>
                        </m:r>
                        <m:r>
                          <a:rPr lang="en-US" sz="1800" b="1" i="1">
                            <a:latin typeface="Cambria Math" panose="02040503050406030204" pitchFamily="18" charset="0"/>
                            <a:ea typeface="Cambria Math" panose="02040503050406030204" pitchFamily="18" charset="0"/>
                          </a:rPr>
                          <m:t>𝟏</m:t>
                        </m:r>
                      </m:sup>
                    </m:sSup>
                    <m:sSub>
                      <m:sSubPr>
                        <m:ctrlPr>
                          <a:rPr lang="en-US" sz="1800"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m:t>
                        </m:r>
                      </m:e>
                      <m:sub>
                        <m:r>
                          <a:rPr lang="en-US" sz="1800" b="1" i="1">
                            <a:latin typeface="Cambria Math" panose="02040503050406030204" pitchFamily="18" charset="0"/>
                            <a:ea typeface="Cambria Math" panose="02040503050406030204" pitchFamily="18" charset="0"/>
                          </a:rPr>
                          <m:t>𝜽</m:t>
                        </m:r>
                      </m:sub>
                    </m:sSub>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ln</m:t>
                        </m:r>
                      </m:fName>
                      <m:e>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𝑝</m:t>
                            </m:r>
                            <m:d>
                              <m:dPr>
                                <m:ctrlPr>
                                  <a:rPr lang="en-US" sz="1800" i="1">
                                    <a:latin typeface="Cambria Math" panose="02040503050406030204" pitchFamily="18" charset="0"/>
                                    <a:ea typeface="Cambria Math" panose="02040503050406030204" pitchFamily="18" charset="0"/>
                                  </a:rPr>
                                </m:ctrlPr>
                              </m:dPr>
                              <m:e>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𝑥</m:t>
                                    </m:r>
                                  </m:e>
                                  <m:sup>
                                    <m:r>
                                      <a:rPr lang="en-US" sz="1800" i="1">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h</m:t>
                                </m:r>
                                <m:r>
                                  <a:rPr lang="en-US" sz="1800" b="0" i="1" smtClean="0">
                                    <a:latin typeface="Cambria Math" panose="02040503050406030204" pitchFamily="18" charset="0"/>
                                    <a:ea typeface="Cambria Math" panose="02040503050406030204" pitchFamily="18" charset="0"/>
                                  </a:rPr>
                                  <m:t>′</m:t>
                                </m:r>
                              </m:e>
                              <m:e>
                                <m:acc>
                                  <m:accPr>
                                    <m:chr m:val="̂"/>
                                    <m:ctrlPr>
                                      <a:rPr lang="en-US" sz="1800" b="1" i="1">
                                        <a:latin typeface="Cambria Math" panose="02040503050406030204" pitchFamily="18" charset="0"/>
                                      </a:rPr>
                                    </m:ctrlPr>
                                  </m:accPr>
                                  <m:e>
                                    <m:r>
                                      <a:rPr lang="en-US" sz="1800" b="1" i="1">
                                        <a:latin typeface="Cambria Math" panose="02040503050406030204" pitchFamily="18" charset="0"/>
                                        <a:ea typeface="Cambria Math" panose="02040503050406030204" pitchFamily="18" charset="0"/>
                                      </a:rPr>
                                      <m:t>𝜽</m:t>
                                    </m:r>
                                  </m:e>
                                </m:acc>
                              </m:e>
                            </m:d>
                          </m:e>
                        </m:d>
                      </m:e>
                    </m:func>
                  </m:oMath>
                </a14:m>
                <a:endParaRPr lang="en-US" dirty="0"/>
              </a:p>
              <a:p>
                <a:pPr lvl="2"/>
                <a:r>
                  <a:rPr lang="en-US" sz="1600" dirty="0"/>
                  <a:t>The joint kernel is determined by a probabilistic model which may or may not be suitable to the task. This restriction of freedom to choose makes the MCK1 and MCK2 more desirable.</a:t>
                </a:r>
              </a:p>
              <a:p>
                <a:pPr lvl="1"/>
                <a:r>
                  <a:rPr lang="en-US" sz="1800" dirty="0"/>
                  <a:t>Marginalized Kernel: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𝐾</m:t>
                            </m:r>
                          </m:e>
                          <m:sub>
                            <m:r>
                              <a:rPr lang="en-US" sz="1800" b="0" i="1" smtClean="0">
                                <a:latin typeface="Cambria Math" panose="02040503050406030204" pitchFamily="18" charset="0"/>
                                <a:ea typeface="Cambria Math" panose="02040503050406030204" pitchFamily="18" charset="0"/>
                              </a:rPr>
                              <m:t>𝑓</m:t>
                            </m:r>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𝑥</m:t>
                                </m:r>
                              </m:e>
                              <m:sup>
                                <m:r>
                                  <a:rPr lang="en-US" sz="1800" b="0" i="1" smtClean="0">
                                    <a:latin typeface="Cambria Math" panose="02040503050406030204" pitchFamily="18" charset="0"/>
                                    <a:ea typeface="Cambria Math" panose="02040503050406030204" pitchFamily="18" charset="0"/>
                                  </a:rPr>
                                  <m:t>′</m:t>
                                </m:r>
                              </m:sup>
                            </m:sSup>
                          </m:e>
                        </m:d>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e>
                      <m:sub>
                        <m:r>
                          <a:rPr lang="en-US" sz="1800" b="1" i="1">
                            <a:latin typeface="Cambria Math" panose="02040503050406030204" pitchFamily="18" charset="0"/>
                            <a:ea typeface="Cambria Math" panose="02040503050406030204" pitchFamily="18" charset="0"/>
                          </a:rPr>
                          <m:t>𝜽</m:t>
                        </m:r>
                      </m:sub>
                    </m:sSub>
                    <m:sSup>
                      <m:sSupPr>
                        <m:ctrlPr>
                          <a:rPr lang="en-US" sz="1800" b="0" i="1" smtClean="0">
                            <a:latin typeface="Cambria Math" panose="02040503050406030204" pitchFamily="18" charset="0"/>
                            <a:ea typeface="Cambria Math" panose="02040503050406030204" pitchFamily="18" charset="0"/>
                          </a:rPr>
                        </m:ctrlPr>
                      </m:sSupPr>
                      <m:e>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ln</m:t>
                            </m:r>
                          </m:fName>
                          <m:e>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𝑝</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e>
                                  <m:e>
                                    <m:acc>
                                      <m:accPr>
                                        <m:chr m:val="̂"/>
                                        <m:ctrlPr>
                                          <a:rPr lang="en-US" sz="1800" b="1" i="1">
                                            <a:latin typeface="Cambria Math" panose="02040503050406030204" pitchFamily="18" charset="0"/>
                                          </a:rPr>
                                        </m:ctrlPr>
                                      </m:accPr>
                                      <m:e>
                                        <m:r>
                                          <a:rPr lang="en-US" sz="1800" b="1" i="1">
                                            <a:latin typeface="Cambria Math" panose="02040503050406030204" pitchFamily="18" charset="0"/>
                                            <a:ea typeface="Cambria Math" panose="02040503050406030204" pitchFamily="18" charset="0"/>
                                          </a:rPr>
                                          <m:t>𝜽</m:t>
                                        </m:r>
                                      </m:e>
                                    </m:acc>
                                  </m:e>
                                </m:d>
                              </m:e>
                            </m:d>
                          </m:e>
                        </m:func>
                      </m:e>
                      <m:sup>
                        <m:r>
                          <a:rPr lang="en-US" sz="1800" b="0" i="1" smtClean="0">
                            <a:latin typeface="Cambria Math" panose="02040503050406030204" pitchFamily="18" charset="0"/>
                            <a:ea typeface="Cambria Math" panose="02040503050406030204" pitchFamily="18" charset="0"/>
                          </a:rPr>
                          <m:t>𝑇</m:t>
                        </m:r>
                      </m:sup>
                    </m:sSup>
                    <m:r>
                      <a:rPr lang="en-US" sz="1800" b="0" i="1" smtClean="0">
                        <a:latin typeface="Cambria Math" panose="02040503050406030204" pitchFamily="18" charset="0"/>
                        <a:ea typeface="Cambria Math" panose="02040503050406030204" pitchFamily="18" charset="0"/>
                      </a:rPr>
                      <m:t>𝑍</m:t>
                    </m:r>
                    <m:sSup>
                      <m:sSupPr>
                        <m:ctrlPr>
                          <a:rPr lang="en-US" sz="1800" b="1" i="1" smtClean="0">
                            <a:latin typeface="Cambria Math" panose="02040503050406030204" pitchFamily="18" charset="0"/>
                            <a:ea typeface="Cambria Math" panose="02040503050406030204" pitchFamily="18" charset="0"/>
                          </a:rPr>
                        </m:ctrlPr>
                      </m:sSupPr>
                      <m:e>
                        <m:d>
                          <m:dPr>
                            <m:ctrlPr>
                              <a:rPr lang="en-US" sz="1800" b="0" i="1" smtClean="0">
                                <a:latin typeface="Cambria Math" panose="02040503050406030204" pitchFamily="18" charset="0"/>
                                <a:ea typeface="Cambria Math" panose="02040503050406030204" pitchFamily="18" charset="0"/>
                              </a:rPr>
                            </m:ctrlPr>
                          </m:dPr>
                          <m:e>
                            <m:acc>
                              <m:accPr>
                                <m:chr m:val="̂"/>
                                <m:ctrlPr>
                                  <a:rPr lang="en-US" sz="1800" b="1" i="1">
                                    <a:latin typeface="Cambria Math" panose="02040503050406030204" pitchFamily="18" charset="0"/>
                                  </a:rPr>
                                </m:ctrlPr>
                              </m:accPr>
                              <m:e>
                                <m:r>
                                  <a:rPr lang="en-US" sz="1800" b="1" i="1">
                                    <a:latin typeface="Cambria Math" panose="02040503050406030204" pitchFamily="18" charset="0"/>
                                    <a:ea typeface="Cambria Math" panose="02040503050406030204" pitchFamily="18" charset="0"/>
                                  </a:rPr>
                                  <m:t>𝜽</m:t>
                                </m:r>
                              </m:e>
                            </m:acc>
                          </m:e>
                        </m:d>
                      </m:e>
                      <m:sup>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sup>
                    </m:sSup>
                    <m:sSub>
                      <m:sSubPr>
                        <m:ctrlPr>
                          <a:rPr lang="en-US" sz="1800" b="0" i="1" smtClean="0">
                            <a:latin typeface="Cambria Math" panose="02040503050406030204" pitchFamily="18" charset="0"/>
                            <a:ea typeface="Cambria Math" panose="02040503050406030204" pitchFamily="18" charset="0"/>
                          </a:rPr>
                        </m:ctrlPr>
                      </m:sSubPr>
                      <m:e>
                        <m:r>
                          <a:rPr lang="en-US" sz="1800" b="1" i="1" smtClean="0">
                            <a:latin typeface="Cambria Math" panose="02040503050406030204" pitchFamily="18" charset="0"/>
                            <a:ea typeface="Cambria Math" panose="02040503050406030204" pitchFamily="18" charset="0"/>
                          </a:rPr>
                          <m:t>𝛻</m:t>
                        </m:r>
                      </m:e>
                      <m:sub>
                        <m:r>
                          <a:rPr lang="en-US" sz="1800" b="1" i="1" smtClean="0">
                            <a:latin typeface="Cambria Math" panose="02040503050406030204" pitchFamily="18" charset="0"/>
                            <a:ea typeface="Cambria Math" panose="02040503050406030204" pitchFamily="18" charset="0"/>
                          </a:rPr>
                          <m:t>𝜽</m:t>
                        </m:r>
                      </m:sub>
                    </m:sSub>
                    <m:func>
                      <m:funcPr>
                        <m:ctrlPr>
                          <a:rPr lang="en-US" sz="1800" i="1">
                            <a:latin typeface="Cambria Math" panose="02040503050406030204" pitchFamily="18" charset="0"/>
                            <a:ea typeface="Cambria Math" panose="02040503050406030204" pitchFamily="18" charset="0"/>
                          </a:rPr>
                        </m:ctrlPr>
                      </m:funcPr>
                      <m:fName>
                        <m:r>
                          <m:rPr>
                            <m:sty m:val="p"/>
                          </m:rPr>
                          <a:rPr lang="en-US" sz="1800">
                            <a:latin typeface="Cambria Math" panose="02040503050406030204" pitchFamily="18" charset="0"/>
                            <a:ea typeface="Cambria Math" panose="02040503050406030204" pitchFamily="18" charset="0"/>
                          </a:rPr>
                          <m:t>ln</m:t>
                        </m:r>
                      </m:fName>
                      <m:e>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𝑝</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e>
                                <m:acc>
                                  <m:accPr>
                                    <m:chr m:val="̂"/>
                                    <m:ctrlPr>
                                      <a:rPr lang="en-US" sz="1800" b="1" i="1">
                                        <a:latin typeface="Cambria Math" panose="02040503050406030204" pitchFamily="18" charset="0"/>
                                      </a:rPr>
                                    </m:ctrlPr>
                                  </m:accPr>
                                  <m:e>
                                    <m:r>
                                      <a:rPr lang="en-US" sz="1800" b="1" i="1">
                                        <a:latin typeface="Cambria Math" panose="02040503050406030204" pitchFamily="18" charset="0"/>
                                        <a:ea typeface="Cambria Math" panose="02040503050406030204" pitchFamily="18" charset="0"/>
                                      </a:rPr>
                                      <m:t>𝜽</m:t>
                                    </m:r>
                                  </m:e>
                                </m:acc>
                              </m:e>
                            </m:d>
                          </m:e>
                        </m:d>
                      </m:e>
                    </m:func>
                  </m:oMath>
                </a14:m>
                <a:br>
                  <a:rPr lang="en-US" sz="1800" b="1" dirty="0">
                    <a:ea typeface="Cambria Math" panose="02040503050406030204" pitchFamily="18" charset="0"/>
                  </a:rPr>
                </a:br>
                <a:r>
                  <a:rPr lang="en-US" sz="1800" b="1" dirty="0">
                    <a:ea typeface="Cambria Math" panose="02040503050406030204" pitchFamily="18" charset="0"/>
                  </a:rPr>
                  <a:t>  						      </a:t>
                </a:r>
                <a14:m>
                  <m:oMath xmlns:m="http://schemas.openxmlformats.org/officeDocument/2006/math">
                    <m:r>
                      <a:rPr lang="en-US" sz="1800" b="1" i="1" smtClean="0">
                        <a:latin typeface="Cambria Math" panose="02040503050406030204" pitchFamily="18" charset="0"/>
                        <a:ea typeface="Cambria Math" panose="02040503050406030204" pitchFamily="18" charset="0"/>
                      </a:rPr>
                      <m:t>=</m:t>
                    </m:r>
                    <m:nary>
                      <m:naryPr>
                        <m:chr m:val="∑"/>
                        <m:limLoc m:val="subSup"/>
                        <m:supHide m:val="on"/>
                        <m:ctrlPr>
                          <a:rPr lang="en-US" sz="1800" b="1" i="1" smtClean="0">
                            <a:latin typeface="Cambria Math" panose="02040503050406030204" pitchFamily="18" charset="0"/>
                            <a:ea typeface="Cambria Math" panose="02040503050406030204" pitchFamily="18" charset="0"/>
                          </a:rPr>
                        </m:ctrlPr>
                      </m:naryPr>
                      <m:sub>
                        <m:r>
                          <m:rPr>
                            <m:brk m:alnAt="9"/>
                          </m:rPr>
                          <a:rPr lang="en-US" sz="1800" b="0" i="1" smtClean="0">
                            <a:latin typeface="Cambria Math" panose="02040503050406030204" pitchFamily="18" charset="0"/>
                            <a:ea typeface="Cambria Math" panose="02040503050406030204" pitchFamily="18" charset="0"/>
                          </a:rPr>
                          <m:t>h</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ℋ</m:t>
                        </m:r>
                      </m:sub>
                      <m:sup/>
                      <m:e>
                        <m:nary>
                          <m:naryPr>
                            <m:chr m:val="∑"/>
                            <m:limLoc m:val="subSup"/>
                            <m:supHide m:val="on"/>
                            <m:ctrlPr>
                              <a:rPr lang="en-US" sz="1800" b="1" i="1" smtClean="0">
                                <a:latin typeface="Cambria Math" panose="02040503050406030204" pitchFamily="18" charset="0"/>
                                <a:ea typeface="Cambria Math" panose="02040503050406030204" pitchFamily="18" charset="0"/>
                              </a:rPr>
                            </m:ctrlPr>
                          </m:naryPr>
                          <m:sub>
                            <m:sSup>
                              <m:sSupPr>
                                <m:ctrlPr>
                                  <a:rPr lang="en-US" sz="1800" i="1" smtClean="0">
                                    <a:latin typeface="Cambria Math" panose="02040503050406030204" pitchFamily="18" charset="0"/>
                                    <a:ea typeface="Cambria Math" panose="02040503050406030204" pitchFamily="18" charset="0"/>
                                  </a:rPr>
                                </m:ctrlPr>
                              </m:sSupPr>
                              <m:e>
                                <m:r>
                                  <m:rPr>
                                    <m:brk m:alnAt="9"/>
                                  </m:rPr>
                                  <a:rPr lang="en-US" sz="1800" b="0" i="1" smtClean="0">
                                    <a:latin typeface="Cambria Math" panose="02040503050406030204" pitchFamily="18" charset="0"/>
                                    <a:ea typeface="Cambria Math" panose="02040503050406030204" pitchFamily="18" charset="0"/>
                                  </a:rPr>
                                  <m:t>h</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ℋ</m:t>
                            </m:r>
                          </m:sub>
                          <m:sup/>
                          <m:e>
                            <m:r>
                              <a:rPr lang="en-US" sz="1800" b="0" i="1" smtClean="0">
                                <a:latin typeface="Cambria Math" panose="02040503050406030204" pitchFamily="18" charset="0"/>
                                <a:ea typeface="Cambria Math" panose="02040503050406030204" pitchFamily="18" charset="0"/>
                              </a:rPr>
                              <m:t>𝑝</m:t>
                            </m:r>
                            <m:r>
                              <a:rPr lang="en-US" sz="1800" b="0" i="1" smtClean="0">
                                <a:latin typeface="Cambria Math" panose="02040503050406030204" pitchFamily="18" charset="0"/>
                                <a:ea typeface="Cambria Math" panose="02040503050406030204" pitchFamily="18" charset="0"/>
                              </a:rPr>
                              <m:t>(</m:t>
                            </m:r>
                          </m:e>
                        </m:nary>
                      </m:e>
                    </m:nary>
                    <m:r>
                      <a:rPr lang="en-US" sz="1800" b="0" i="1" smtClean="0">
                        <a:latin typeface="Cambria Math" panose="02040503050406030204" pitchFamily="18" charset="0"/>
                        <a:ea typeface="Cambria Math" panose="02040503050406030204" pitchFamily="18" charset="0"/>
                      </a:rPr>
                      <m:t>h</m:t>
                    </m:r>
                    <m:d>
                      <m:dPr>
                        <m:beg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 </m:t>
                        </m:r>
                        <m:acc>
                          <m:accPr>
                            <m:chr m:val="̂"/>
                            <m:ctrlPr>
                              <a:rPr lang="en-US" sz="1800" b="1" i="1">
                                <a:latin typeface="Cambria Math" panose="02040503050406030204" pitchFamily="18" charset="0"/>
                              </a:rPr>
                            </m:ctrlPr>
                          </m:accPr>
                          <m:e>
                            <m:r>
                              <a:rPr lang="en-US" sz="1800" b="1" i="1">
                                <a:latin typeface="Cambria Math" panose="02040503050406030204" pitchFamily="18" charset="0"/>
                                <a:ea typeface="Cambria Math" panose="02040503050406030204" pitchFamily="18" charset="0"/>
                              </a:rPr>
                              <m:t>𝜽</m:t>
                            </m:r>
                          </m:e>
                        </m:acc>
                      </m:e>
                    </m:d>
                    <m:r>
                      <a:rPr lang="en-US" sz="1800" b="0" i="1" smtClean="0">
                        <a:latin typeface="Cambria Math" panose="02040503050406030204" pitchFamily="18" charset="0"/>
                        <a:ea typeface="Cambria Math" panose="02040503050406030204" pitchFamily="18" charset="0"/>
                      </a:rPr>
                      <m:t>𝑝</m:t>
                    </m:r>
                    <m:d>
                      <m:dPr>
                        <m:ctrlPr>
                          <a:rPr lang="en-US" sz="1800" b="0" i="1" smtClean="0">
                            <a:latin typeface="Cambria Math" panose="02040503050406030204" pitchFamily="18" charset="0"/>
                            <a:ea typeface="Cambria Math" panose="02040503050406030204" pitchFamily="18" charset="0"/>
                          </a:rPr>
                        </m:ctrlPr>
                      </m:dPr>
                      <m:e>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h</m:t>
                            </m:r>
                          </m:e>
                          <m:sup>
                            <m:r>
                              <a:rPr lang="en-US" sz="1800" b="0" i="1" smtClean="0">
                                <a:latin typeface="Cambria Math" panose="02040503050406030204" pitchFamily="18" charset="0"/>
                                <a:ea typeface="Cambria Math" panose="02040503050406030204" pitchFamily="18" charset="0"/>
                              </a:rPr>
                              <m:t>′</m:t>
                            </m:r>
                          </m:sup>
                        </m:sSup>
                      </m:e>
                      <m:e>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𝑥</m:t>
                            </m:r>
                          </m:e>
                          <m:sup>
                            <m:r>
                              <a:rPr lang="en-US" sz="1800" b="0" i="1" smtClean="0">
                                <a:latin typeface="Cambria Math" panose="02040503050406030204" pitchFamily="18" charset="0"/>
                                <a:ea typeface="Cambria Math" panose="02040503050406030204" pitchFamily="18" charset="0"/>
                              </a:rPr>
                              <m:t>′</m:t>
                            </m:r>
                          </m:sup>
                        </m:sSup>
                        <m:r>
                          <a:rPr lang="en-US" sz="1800" b="0" i="1" smtClean="0">
                            <a:latin typeface="Cambria Math" panose="02040503050406030204" pitchFamily="18" charset="0"/>
                            <a:ea typeface="Cambria Math" panose="02040503050406030204" pitchFamily="18" charset="0"/>
                          </a:rPr>
                          <m:t>,</m:t>
                        </m:r>
                        <m:acc>
                          <m:accPr>
                            <m:chr m:val="̂"/>
                            <m:ctrlPr>
                              <a:rPr lang="en-US" sz="1800" b="1" i="1">
                                <a:latin typeface="Cambria Math" panose="02040503050406030204" pitchFamily="18" charset="0"/>
                              </a:rPr>
                            </m:ctrlPr>
                          </m:accPr>
                          <m:e>
                            <m:r>
                              <a:rPr lang="en-US" sz="1800" b="1" i="1">
                                <a:latin typeface="Cambria Math" panose="02040503050406030204" pitchFamily="18" charset="0"/>
                                <a:ea typeface="Cambria Math" panose="02040503050406030204" pitchFamily="18" charset="0"/>
                              </a:rPr>
                              <m:t>𝜽</m:t>
                            </m:r>
                          </m:e>
                        </m:acc>
                      </m:e>
                    </m:d>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𝐾</m:t>
                        </m:r>
                      </m:e>
                      <m:sub>
                        <m:r>
                          <a:rPr lang="en-US" sz="1800" b="0" i="1" smtClean="0">
                            <a:latin typeface="Cambria Math" panose="02040503050406030204" pitchFamily="18" charset="0"/>
                            <a:ea typeface="Cambria Math" panose="02040503050406030204" pitchFamily="18" charset="0"/>
                          </a:rPr>
                          <m:t>𝑧</m:t>
                        </m:r>
                      </m:sub>
                    </m:sSub>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𝑧</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𝑧</m:t>
                            </m:r>
                          </m:e>
                          <m:sup>
                            <m:r>
                              <a:rPr lang="en-US" sz="1800" b="0" i="1" smtClean="0">
                                <a:latin typeface="Cambria Math" panose="02040503050406030204" pitchFamily="18" charset="0"/>
                                <a:ea typeface="Cambria Math" panose="02040503050406030204" pitchFamily="18" charset="0"/>
                              </a:rPr>
                              <m:t>′</m:t>
                            </m:r>
                          </m:sup>
                        </m:sSup>
                      </m:e>
                    </m:d>
                  </m:oMath>
                </a14:m>
                <a:endParaRPr lang="en-US" b="0" dirty="0">
                  <a:ea typeface="Cambria Math" panose="02040503050406030204" pitchFamily="18" charset="0"/>
                </a:endParaRPr>
              </a:p>
              <a:p>
                <a:pPr lvl="2"/>
                <a:r>
                  <a:rPr lang="en-US" sz="1600" dirty="0"/>
                  <a:t>The marginalized kernel depends on the parametrization and in particular which parameter is chosen to be optimized. </a:t>
                </a:r>
              </a:p>
              <a:p>
                <a:pPr lvl="2"/>
                <a:r>
                  <a:rPr lang="en-US" sz="1600" dirty="0"/>
                  <a:t>The marginalized Fischer kernel can be derived from HMMs like the previous kernels.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534886"/>
                <a:ext cx="8915400" cy="4376336"/>
              </a:xfrm>
              <a:blipFill>
                <a:blip r:embed="rId2"/>
                <a:stretch>
                  <a:fillRect l="-684" t="-836" r="-547"/>
                </a:stretch>
              </a:blipFill>
            </p:spPr>
            <p:txBody>
              <a:bodyPr/>
              <a:lstStyle/>
              <a:p>
                <a:r>
                  <a:rPr lang="en-US">
                    <a:noFill/>
                  </a:rPr>
                  <a:t> </a:t>
                </a:r>
              </a:p>
            </p:txBody>
          </p:sp>
        </mc:Fallback>
      </mc:AlternateContent>
    </p:spTree>
    <p:extLst>
      <p:ext uri="{BB962C8B-B14F-4D97-AF65-F5344CB8AC3E}">
        <p14:creationId xmlns:p14="http://schemas.microsoft.com/office/powerpoint/2010/main" val="1894408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Marginalized Fischer Kernel by the Hidden Markov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2133598"/>
                <a:ext cx="8915400" cy="4607443"/>
              </a:xfrm>
            </p:spPr>
            <p:txBody>
              <a:bodyPr>
                <a:normAutofit fontScale="92500"/>
              </a:bodyPr>
              <a:lstStyle/>
              <a:p>
                <a:r>
                  <a:rPr lang="en-US" sz="2000" dirty="0"/>
                  <a:t>Joint distribution of HMM: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1" i="1" smtClean="0">
                            <a:latin typeface="Cambria Math" panose="02040503050406030204" pitchFamily="18" charset="0"/>
                          </a:rPr>
                          <m:t>𝒉</m:t>
                        </m:r>
                      </m:e>
                      <m:e>
                        <m:r>
                          <a:rPr lang="en-US" sz="2000" b="1" i="1" smtClean="0">
                            <a:latin typeface="Cambria Math" panose="02040503050406030204" pitchFamily="18" charset="0"/>
                          </a:rPr>
                          <m:t>𝜽</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sub>
                    </m:sSub>
                    <m:d>
                      <m:dPr>
                        <m:begChr m:val="["/>
                        <m:endChr m:val="]"/>
                        <m:ctrlPr>
                          <a:rPr lang="en-US" sz="2000" b="0" i="1" smtClean="0">
                            <a:latin typeface="Cambria Math" panose="02040503050406030204" pitchFamily="18" charset="0"/>
                          </a:rPr>
                        </m:ctrlPr>
                      </m:dPr>
                      <m:e>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=2</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sub>
                                </m:sSub>
                              </m:sub>
                            </m:sSub>
                          </m:e>
                        </m:nary>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sub>
                        </m:sSub>
                      </m:e>
                    </m:d>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h</m:t>
                            </m:r>
                          </m:sub>
                        </m:sSub>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oMath>
                </a14:m>
                <a:endParaRPr lang="en-US" sz="2000" dirty="0"/>
              </a:p>
              <a:p>
                <a:pPr lvl="1"/>
                <a:r>
                  <a:rPr lang="en-US" sz="1800" dirty="0"/>
                  <a:t>The convention is to only take the partial derivative w.r.t. </a:t>
                </a:r>
                <a14:m>
                  <m:oMath xmlns:m="http://schemas.openxmlformats.org/officeDocument/2006/math">
                    <m:r>
                      <a:rPr lang="en-US" sz="1800" i="1">
                        <a:latin typeface="Cambria Math" panose="02040503050406030204" pitchFamily="18" charset="0"/>
                      </a:rPr>
                      <m:t>𝑒</m:t>
                    </m:r>
                  </m:oMath>
                </a14:m>
                <a:r>
                  <a:rPr lang="en-US" sz="1800" dirty="0"/>
                  <a:t> although choosing another parameter is valid.</a:t>
                </a:r>
              </a:p>
              <a:p>
                <a:pPr lvl="1"/>
                <a:r>
                  <a:rPr lang="en-US" sz="1800" dirty="0"/>
                  <a:t>The joint kernel derived in this fashion is very similar in form to the marginalized count kernel introduced previously:</a:t>
                </a:r>
              </a:p>
              <a:p>
                <a:pPr lvl="2"/>
                <a:r>
                  <a:rPr lang="en-US" sz="1600" b="0" dirty="0"/>
                  <a:t>Joint Kernel: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𝑧</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𝒛</m:t>
                        </m:r>
                        <m:r>
                          <a:rPr lang="en-US" sz="1600" b="0" i="1" smtClean="0">
                            <a:latin typeface="Cambria Math" panose="02040503050406030204" pitchFamily="18" charset="0"/>
                          </a:rPr>
                          <m:t>, </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𝒛</m:t>
                            </m:r>
                          </m:e>
                          <m:sup>
                            <m:r>
                              <a:rPr lang="en-US" sz="1600" b="1" i="1" smtClean="0">
                                <a:latin typeface="Cambria Math" panose="02040503050406030204" pitchFamily="18" charset="0"/>
                              </a:rPr>
                              <m:t>′</m:t>
                            </m:r>
                          </m:sup>
                        </m:sSup>
                      </m:e>
                    </m:d>
                    <m:r>
                      <a:rPr lang="en-US" sz="1600" b="0" i="1" smtClean="0">
                        <a:latin typeface="Cambria Math" panose="02040503050406030204" pitchFamily="18" charset="0"/>
                      </a:rPr>
                      <m:t>= </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𝑘</m:t>
                        </m:r>
                        <m:r>
                          <a:rPr lang="en-US" sz="1600" b="0" i="1" smtClean="0">
                            <a:latin typeface="Cambria Math" panose="02040503050406030204" pitchFamily="18" charset="0"/>
                          </a:rPr>
                          <m:t>=1</m:t>
                        </m:r>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𝑥</m:t>
                            </m:r>
                          </m:sub>
                        </m:sSub>
                      </m:sup>
                      <m:e>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𝑙</m:t>
                            </m:r>
                            <m:r>
                              <a:rPr lang="en-US" sz="1600" b="0" i="1" smtClean="0">
                                <a:latin typeface="Cambria Math" panose="02040503050406030204" pitchFamily="18" charset="0"/>
                              </a:rPr>
                              <m:t>=1</m:t>
                            </m:r>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h</m:t>
                                </m:r>
                              </m:sub>
                            </m:sSub>
                          </m:sup>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𝑚</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𝑚</m:t>
                                    </m:r>
                                  </m:e>
                                  <m:sup>
                                    <m:r>
                                      <a:rPr lang="en-US" sz="1600" b="0" i="1" smtClean="0">
                                        <a:latin typeface="Cambria Math" panose="02040503050406030204" pitchFamily="18" charset="0"/>
                                      </a:rPr>
                                      <m:t>′</m:t>
                                    </m:r>
                                  </m:sup>
                                </m:sSup>
                              </m:num>
                              <m:den>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𝑒</m:t>
                                        </m:r>
                                      </m:e>
                                    </m:acc>
                                  </m:e>
                                  <m:sub>
                                    <m:r>
                                      <a:rPr lang="en-US" sz="1600" b="0" i="1" smtClean="0">
                                        <a:latin typeface="Cambria Math" panose="02040503050406030204" pitchFamily="18" charset="0"/>
                                      </a:rPr>
                                      <m:t>𝑙𝑘</m:t>
                                    </m:r>
                                  </m:sub>
                                  <m:sup>
                                    <m:r>
                                      <a:rPr lang="en-US" sz="1600" b="0" i="1" smtClean="0">
                                        <a:latin typeface="Cambria Math" panose="02040503050406030204" pitchFamily="18" charset="0"/>
                                      </a:rPr>
                                      <m:t>2</m:t>
                                    </m:r>
                                  </m:sup>
                                </m:sSubSup>
                              </m:den>
                            </m:f>
                          </m:e>
                        </m:nary>
                      </m:e>
                    </m:nary>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𝑘𝑙</m:t>
                            </m:r>
                          </m:sub>
                        </m:sSub>
                        <m:d>
                          <m:dPr>
                            <m:ctrlPr>
                              <a:rPr lang="en-US" sz="1600" i="1">
                                <a:latin typeface="Cambria Math" panose="02040503050406030204" pitchFamily="18" charset="0"/>
                              </a:rPr>
                            </m:ctrlPr>
                          </m:dPr>
                          <m:e>
                            <m:r>
                              <a:rPr lang="en-US" sz="1600" b="1" i="1">
                                <a:latin typeface="Cambria Math" panose="02040503050406030204" pitchFamily="18" charset="0"/>
                              </a:rPr>
                              <m:t>𝒛</m:t>
                            </m:r>
                          </m:e>
                        </m:d>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𝑐</m:t>
                                </m:r>
                              </m:e>
                            </m:acc>
                          </m:e>
                          <m:sub>
                            <m:r>
                              <a:rPr lang="en-US" sz="1600" i="1">
                                <a:latin typeface="Cambria Math" panose="02040503050406030204" pitchFamily="18" charset="0"/>
                              </a:rPr>
                              <m:t>𝑘𝑙</m:t>
                            </m:r>
                          </m:sub>
                        </m:sSub>
                        <m:d>
                          <m:dPr>
                            <m:ctrlPr>
                              <a:rPr lang="en-US" sz="1600" i="1">
                                <a:latin typeface="Cambria Math" panose="02040503050406030204" pitchFamily="18" charset="0"/>
                              </a:rPr>
                            </m:ctrlPr>
                          </m:dPr>
                          <m:e>
                            <m:r>
                              <a:rPr lang="en-US" sz="1600" b="1" i="1">
                                <a:latin typeface="Cambria Math" panose="02040503050406030204" pitchFamily="18" charset="0"/>
                              </a:rPr>
                              <m:t>𝒛</m:t>
                            </m:r>
                          </m:e>
                        </m:d>
                      </m:e>
                    </m:d>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𝑘𝑙</m:t>
                            </m:r>
                          </m:sub>
                        </m:sSub>
                        <m:d>
                          <m:dPr>
                            <m:ctrlPr>
                              <a:rPr lang="en-US" sz="1600" i="1">
                                <a:latin typeface="Cambria Math" panose="02040503050406030204" pitchFamily="18" charset="0"/>
                              </a:rPr>
                            </m:ctrlPr>
                          </m:dPr>
                          <m:e>
                            <m:r>
                              <a:rPr lang="en-US" sz="1600" b="1" i="1">
                                <a:latin typeface="Cambria Math" panose="02040503050406030204" pitchFamily="18" charset="0"/>
                              </a:rPr>
                              <m:t>𝒛</m:t>
                            </m:r>
                            <m:r>
                              <a:rPr lang="en-US" sz="1600" b="1" i="1" smtClean="0">
                                <a:latin typeface="Cambria Math" panose="02040503050406030204" pitchFamily="18" charset="0"/>
                              </a:rPr>
                              <m:t>′</m:t>
                            </m:r>
                          </m:e>
                        </m:d>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𝑐</m:t>
                                </m:r>
                              </m:e>
                            </m:acc>
                          </m:e>
                          <m:sub>
                            <m:r>
                              <a:rPr lang="en-US" sz="1600" i="1">
                                <a:latin typeface="Cambria Math" panose="02040503050406030204" pitchFamily="18" charset="0"/>
                              </a:rPr>
                              <m:t>𝑘𝑙</m:t>
                            </m:r>
                          </m:sub>
                        </m:sSub>
                        <m:d>
                          <m:dPr>
                            <m:ctrlPr>
                              <a:rPr lang="en-US" sz="1600" i="1">
                                <a:latin typeface="Cambria Math" panose="02040503050406030204" pitchFamily="18" charset="0"/>
                              </a:rPr>
                            </m:ctrlPr>
                          </m:dPr>
                          <m:e>
                            <m:r>
                              <a:rPr lang="en-US" sz="1600" b="1" i="1">
                                <a:latin typeface="Cambria Math" panose="02040503050406030204" pitchFamily="18" charset="0"/>
                              </a:rPr>
                              <m:t>𝒛</m:t>
                            </m:r>
                            <m:r>
                              <a:rPr lang="en-US" sz="1600" b="1" i="1" smtClean="0">
                                <a:latin typeface="Cambria Math" panose="02040503050406030204" pitchFamily="18" charset="0"/>
                              </a:rPr>
                              <m:t>′</m:t>
                            </m:r>
                          </m:e>
                        </m:d>
                      </m:e>
                    </m:d>
                  </m:oMath>
                </a14:m>
                <a:endParaRPr lang="en-US" sz="1600" dirty="0"/>
              </a:p>
              <a:p>
                <a:pPr lvl="2"/>
                <a14:m>
                  <m:oMath xmlns:m="http://schemas.openxmlformats.org/officeDocument/2006/math">
                    <m:sSub>
                      <m:sSubPr>
                        <m:ctrlPr>
                          <a:rPr lang="en-US" sz="1600" b="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𝑐</m:t>
                            </m:r>
                          </m:e>
                        </m:acc>
                      </m:e>
                      <m:sub>
                        <m:r>
                          <a:rPr lang="en-US" sz="1600" b="0" i="1" smtClean="0">
                            <a:latin typeface="Cambria Math" panose="02040503050406030204" pitchFamily="18" charset="0"/>
                          </a:rPr>
                          <m:t>𝑘𝑙</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𝒛</m:t>
                        </m:r>
                      </m:e>
                    </m:d>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𝑒</m:t>
                            </m:r>
                          </m:e>
                        </m:acc>
                      </m:e>
                      <m:sub>
                        <m:r>
                          <a:rPr lang="en-US" sz="1600" b="0" i="1" smtClean="0">
                            <a:latin typeface="Cambria Math" panose="02040503050406030204" pitchFamily="18" charset="0"/>
                          </a:rPr>
                          <m:t>𝑙𝑘</m:t>
                        </m:r>
                      </m:sub>
                    </m:sSub>
                    <m:nary>
                      <m:naryPr>
                        <m:chr m:val="∑"/>
                        <m:ctrlPr>
                          <a:rPr lang="en-US" sz="1600" b="0" i="1" smtClean="0">
                            <a:latin typeface="Cambria Math" panose="02040503050406030204" pitchFamily="18" charset="0"/>
                          </a:rPr>
                        </m:ctrlPr>
                      </m:naryPr>
                      <m:sub>
                        <m:sSup>
                          <m:sSupPr>
                            <m:ctrlPr>
                              <a:rPr lang="en-US" sz="1600" b="0" i="1" smtClean="0">
                                <a:latin typeface="Cambria Math" panose="02040503050406030204" pitchFamily="18" charset="0"/>
                              </a:rPr>
                            </m:ctrlPr>
                          </m:sSupPr>
                          <m:e>
                            <m:r>
                              <m:rPr>
                                <m:brk m:alnAt="23"/>
                              </m:rPr>
                              <a:rPr lang="en-US" sz="1600" b="0" i="1" smtClean="0">
                                <a:latin typeface="Cambria Math" panose="02040503050406030204" pitchFamily="18" charset="0"/>
                              </a:rPr>
                              <m:t>𝑘</m:t>
                            </m:r>
                          </m:e>
                          <m:sup>
                            <m:r>
                              <a:rPr lang="en-US" sz="1600" b="0" i="1" smtClean="0">
                                <a:latin typeface="Cambria Math" panose="02040503050406030204" pitchFamily="18" charset="0"/>
                              </a:rPr>
                              <m:t>′</m:t>
                            </m:r>
                          </m:sup>
                        </m:sSup>
                        <m:r>
                          <m:rPr>
                            <m:brk m:alnAt="23"/>
                          </m:rPr>
                          <a:rPr lang="en-US" sz="1600" b="0" i="1" smtClean="0">
                            <a:latin typeface="Cambria Math" panose="02040503050406030204" pitchFamily="18" charset="0"/>
                          </a:rPr>
                          <m:t>=</m:t>
                        </m:r>
                        <m:r>
                          <a:rPr lang="en-US" sz="1600" b="0" i="1" smtClean="0">
                            <a:latin typeface="Cambria Math" panose="02040503050406030204" pitchFamily="18" charset="0"/>
                          </a:rPr>
                          <m:t>1</m:t>
                        </m:r>
                      </m:sub>
                      <m: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𝑥</m:t>
                            </m:r>
                          </m:sub>
                        </m:s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𝑘</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𝑙</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𝒛</m:t>
                            </m:r>
                          </m:e>
                        </m:d>
                        <m:r>
                          <a:rPr lang="en-US" sz="1600" b="0" i="1" smtClean="0">
                            <a:latin typeface="Cambria Math" panose="02040503050406030204" pitchFamily="18" charset="0"/>
                          </a:rPr>
                          <m:t> </m:t>
                        </m:r>
                      </m:e>
                    </m:nary>
                  </m:oMath>
                </a14:m>
                <a:endParaRPr lang="en-US" dirty="0"/>
              </a:p>
              <a:p>
                <a:pPr lvl="2"/>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𝑘</m:t>
                        </m:r>
                        <m:sSup>
                          <m:sSupPr>
                            <m:ctrlPr>
                              <a:rPr lang="en-US" sz="1600" i="1">
                                <a:latin typeface="Cambria Math" panose="02040503050406030204" pitchFamily="18" charset="0"/>
                              </a:rPr>
                            </m:ctrlPr>
                          </m:sSupPr>
                          <m:e>
                            <m:r>
                              <a:rPr lang="en-US" sz="1600" i="1">
                                <a:latin typeface="Cambria Math" panose="02040503050406030204" pitchFamily="18" charset="0"/>
                              </a:rPr>
                              <m:t>𝑘</m:t>
                            </m:r>
                          </m:e>
                          <m:sup>
                            <m:r>
                              <a:rPr lang="en-US" sz="1600" i="1">
                                <a:latin typeface="Cambria Math" panose="02040503050406030204" pitchFamily="18" charset="0"/>
                              </a:rPr>
                              <m:t>′</m:t>
                            </m:r>
                          </m:sup>
                        </m:sSup>
                      </m:sub>
                    </m:sSub>
                    <m:d>
                      <m:dPr>
                        <m:ctrlPr>
                          <a:rPr lang="en-US" sz="1600" i="1">
                            <a:latin typeface="Cambria Math" panose="02040503050406030204" pitchFamily="18" charset="0"/>
                          </a:rPr>
                        </m:ctrlPr>
                      </m:dPr>
                      <m:e>
                        <m:r>
                          <a:rPr lang="en-US" sz="1600" b="1" i="1">
                            <a:latin typeface="Cambria Math" panose="02040503050406030204" pitchFamily="18" charset="0"/>
                          </a:rPr>
                          <m:t>𝒙</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𝑚</m:t>
                        </m:r>
                        <m:r>
                          <a:rPr lang="en-US" sz="1600" i="1">
                            <a:latin typeface="Cambria Math" panose="02040503050406030204" pitchFamily="18" charset="0"/>
                          </a:rPr>
                          <m:t>−1</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𝑚</m:t>
                        </m:r>
                        <m:r>
                          <a:rPr lang="en-US" sz="1600" i="1">
                            <a:latin typeface="Cambria Math" panose="02040503050406030204" pitchFamily="18" charset="0"/>
                          </a:rPr>
                          <m:t>−1</m:t>
                        </m:r>
                      </m:sup>
                      <m:e>
                        <m:r>
                          <a:rPr lang="en-US" sz="1600" i="1">
                            <a:latin typeface="Cambria Math" panose="02040503050406030204" pitchFamily="18" charset="0"/>
                          </a:rPr>
                          <m:t>𝐼</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𝑘</m:t>
                            </m:r>
                          </m:e>
                        </m:d>
                      </m:e>
                    </m:nary>
                    <m:r>
                      <a:rPr lang="en-US" sz="1600" i="1">
                        <a:latin typeface="Cambria Math" panose="02040503050406030204" pitchFamily="18" charset="0"/>
                      </a:rPr>
                      <m:t>𝐼</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r>
                          <a:rPr lang="en-US" sz="1600" i="1">
                            <a:latin typeface="Cambria Math" panose="02040503050406030204" pitchFamily="18" charset="0"/>
                          </a:rPr>
                          <m:t>+1</m:t>
                        </m:r>
                      </m:sub>
                    </m:sSub>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𝑘</m:t>
                        </m:r>
                      </m:e>
                      <m:sup>
                        <m:r>
                          <a:rPr lang="en-US" sz="1600" i="1">
                            <a:latin typeface="Cambria Math" panose="02040503050406030204" pitchFamily="18" charset="0"/>
                          </a:rPr>
                          <m:t>′</m:t>
                        </m:r>
                      </m:sup>
                    </m:sSup>
                    <m:r>
                      <a:rPr lang="en-US" sz="1600" i="1">
                        <a:latin typeface="Cambria Math" panose="02040503050406030204" pitchFamily="18" charset="0"/>
                      </a:rPr>
                      <m:t>)</m:t>
                    </m:r>
                  </m:oMath>
                </a14:m>
                <a:r>
                  <a:rPr lang="en-US" sz="1600" dirty="0"/>
                  <a:t>. </a:t>
                </a:r>
                <a:r>
                  <a:rPr lang="en-US" sz="1600" dirty="0">
                    <a:sym typeface="Wingdings" panose="05000000000000000000" pitchFamily="2" charset="2"/>
                  </a:rPr>
                  <a:t> just as in </a:t>
                </a:r>
                <a:r>
                  <a:rPr lang="en-US" sz="1600" b="1" dirty="0">
                    <a:sym typeface="Wingdings" panose="05000000000000000000" pitchFamily="2" charset="2"/>
                  </a:rPr>
                  <a:t>CK2.</a:t>
                </a:r>
                <a:endParaRPr lang="en-US" sz="1600" b="1" dirty="0"/>
              </a:p>
              <a:p>
                <a:pPr lvl="1"/>
                <a:r>
                  <a:rPr lang="en-US" sz="1800" dirty="0"/>
                  <a:t>We see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𝑧</m:t>
                        </m:r>
                      </m:sub>
                    </m:sSub>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𝒛</m:t>
                        </m:r>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1" i="1" smtClean="0">
                                <a:latin typeface="Cambria Math" panose="02040503050406030204" pitchFamily="18" charset="0"/>
                              </a:rPr>
                              <m:t>𝒛</m:t>
                            </m:r>
                          </m:e>
                          <m:sup>
                            <m:r>
                              <a:rPr lang="en-US" sz="1800" b="0" i="1" smtClean="0">
                                <a:latin typeface="Cambria Math" panose="02040503050406030204" pitchFamily="18" charset="0"/>
                              </a:rPr>
                              <m:t>′</m:t>
                            </m:r>
                          </m:sup>
                        </m:sSup>
                      </m:e>
                    </m:d>
                  </m:oMath>
                </a14:m>
                <a:r>
                  <a:rPr lang="en-US" sz="1800" dirty="0"/>
                  <a:t> above is scaled by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𝑘𝑙</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𝑚𝑚</m:t>
                        </m:r>
                        <m:r>
                          <a:rPr lang="en-US" sz="1800" b="0" i="1" smtClean="0">
                            <a:latin typeface="Cambria Math" panose="02040503050406030204" pitchFamily="18" charset="0"/>
                          </a:rPr>
                          <m:t>′</m:t>
                        </m:r>
                      </m:num>
                      <m:den>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i="1">
                                    <a:latin typeface="Cambria Math" panose="02040503050406030204" pitchFamily="18" charset="0"/>
                                  </a:rPr>
                                  <m:t>𝑒</m:t>
                                </m:r>
                              </m:e>
                            </m:acc>
                          </m:e>
                          <m:sub>
                            <m:r>
                              <a:rPr lang="en-US" sz="1800" i="1">
                                <a:latin typeface="Cambria Math" panose="02040503050406030204" pitchFamily="18" charset="0"/>
                              </a:rPr>
                              <m:t>𝑙𝑘</m:t>
                            </m:r>
                          </m:sub>
                          <m:sup>
                            <m:r>
                              <a:rPr lang="en-US" sz="1800" i="1">
                                <a:latin typeface="Cambria Math" panose="02040503050406030204" pitchFamily="18" charset="0"/>
                              </a:rPr>
                              <m:t>2</m:t>
                            </m:r>
                          </m:sup>
                        </m:sSubSup>
                      </m:den>
                    </m:f>
                  </m:oMath>
                </a14:m>
                <a:endParaRPr lang="en-US" b="0" dirty="0"/>
              </a:p>
              <a:p>
                <a:pPr lvl="2"/>
                <a:r>
                  <a:rPr lang="en-US" sz="1600" dirty="0"/>
                  <a:t>This dependency on the emission probabilities is useful in that it accounts for the coincidence of rare symbols which can be an indication of strong similarity. </a:t>
                </a:r>
              </a:p>
              <a:p>
                <a:pPr lvl="2"/>
                <a:r>
                  <a:rPr lang="en-US" sz="1600" dirty="0"/>
                  <a:t>This dependency also causes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𝛼</m:t>
                        </m:r>
                      </m:e>
                      <m:sub>
                        <m:r>
                          <a:rPr lang="en-US" sz="1600" b="0" i="1" smtClean="0">
                            <a:latin typeface="Cambria Math" panose="02040503050406030204" pitchFamily="18" charset="0"/>
                          </a:rPr>
                          <m:t>𝑘𝑙</m:t>
                        </m:r>
                      </m:sub>
                    </m:sSub>
                  </m:oMath>
                </a14:m>
                <a:r>
                  <a:rPr lang="en-US" sz="1600" dirty="0"/>
                  <a:t> to be very large when </a:t>
                </a:r>
                <a14:m>
                  <m:oMath xmlns:m="http://schemas.openxmlformats.org/officeDocument/2006/math">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𝑒</m:t>
                            </m:r>
                          </m:e>
                        </m:acc>
                      </m:e>
                      <m:sub>
                        <m:r>
                          <a:rPr lang="en-US" sz="1600" i="1">
                            <a:latin typeface="Cambria Math" panose="02040503050406030204" pitchFamily="18" charset="0"/>
                          </a:rPr>
                          <m:t>𝑙𝑘</m:t>
                        </m:r>
                      </m:sub>
                      <m:sup>
                        <m:r>
                          <a:rPr lang="en-US" sz="1600" i="1">
                            <a:latin typeface="Cambria Math" panose="02040503050406030204" pitchFamily="18" charset="0"/>
                          </a:rPr>
                          <m:t>2</m:t>
                        </m:r>
                      </m:sup>
                    </m:sSubSup>
                  </m:oMath>
                </a14:m>
                <a:r>
                  <a:rPr lang="en-US" sz="1600" dirty="0"/>
                  <a:t> is very small.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2133598"/>
                <a:ext cx="8915400" cy="4607443"/>
              </a:xfrm>
              <a:blipFill>
                <a:blip r:embed="rId2"/>
                <a:stretch>
                  <a:fillRect l="-547" t="-9392" b="-529"/>
                </a:stretch>
              </a:blipFill>
            </p:spPr>
            <p:txBody>
              <a:bodyPr/>
              <a:lstStyle/>
              <a:p>
                <a:r>
                  <a:rPr lang="en-US">
                    <a:noFill/>
                  </a:rPr>
                  <a:t> </a:t>
                </a:r>
              </a:p>
            </p:txBody>
          </p:sp>
        </mc:Fallback>
      </mc:AlternateContent>
    </p:spTree>
    <p:extLst>
      <p:ext uri="{BB962C8B-B14F-4D97-AF65-F5344CB8AC3E}">
        <p14:creationId xmlns:p14="http://schemas.microsoft.com/office/powerpoint/2010/main" val="1471676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58505"/>
          </a:xfrm>
        </p:spPr>
        <p:txBody>
          <a:bodyPr/>
          <a:lstStyle/>
          <a:p>
            <a:r>
              <a:rPr lang="en-US" b="1" dirty="0"/>
              <a:t>Fischer Kernel Deficiencies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502229"/>
                <a:ext cx="8915400" cy="4408993"/>
              </a:xfrm>
            </p:spPr>
            <p:txBody>
              <a:bodyPr/>
              <a:lstStyle/>
              <a:p>
                <a:r>
                  <a:rPr lang="en-US" sz="2000" dirty="0"/>
                  <a:t>The joint kernel is determined by a probabilistic model</a:t>
                </a:r>
              </a:p>
              <a:p>
                <a:pPr lvl="1"/>
                <a:r>
                  <a:rPr lang="en-US" sz="1800" dirty="0"/>
                  <a:t>This kernel is not suitable for every purpose. The kernel may need to be tweaked before each application.</a:t>
                </a:r>
              </a:p>
              <a:p>
                <a:pPr lvl="1"/>
                <a:r>
                  <a:rPr lang="en-US" sz="1800" dirty="0"/>
                  <a:t>When choosing emission probabilities to differentiate, </a:t>
                </a:r>
                <a14:m>
                  <m:oMath xmlns:m="http://schemas.openxmlformats.org/officeDocument/2006/math">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i="1">
                                <a:latin typeface="Cambria Math" panose="02040503050406030204" pitchFamily="18" charset="0"/>
                              </a:rPr>
                              <m:t>𝑒</m:t>
                            </m:r>
                          </m:e>
                        </m:acc>
                      </m:e>
                      <m:sub>
                        <m:r>
                          <a:rPr lang="en-US" sz="1800" i="1">
                            <a:latin typeface="Cambria Math" panose="02040503050406030204" pitchFamily="18" charset="0"/>
                          </a:rPr>
                          <m:t>𝑙𝑘</m:t>
                        </m:r>
                      </m:sub>
                      <m:sup>
                        <m:r>
                          <a:rPr lang="en-US" sz="1800" i="1">
                            <a:latin typeface="Cambria Math" panose="02040503050406030204" pitchFamily="18" charset="0"/>
                          </a:rPr>
                          <m:t>2</m:t>
                        </m:r>
                      </m:sup>
                    </m:sSubSup>
                  </m:oMath>
                </a14:m>
                <a:r>
                  <a:rPr lang="en-US" sz="1800" dirty="0"/>
                  <a:t> very small may result in an inappropriate weight thus over valuating that relationship. </a:t>
                </a:r>
              </a:p>
              <a:p>
                <a:pPr lvl="1"/>
                <a:r>
                  <a:rPr lang="en-US" sz="1800" dirty="0"/>
                  <a:t>The actual posterior probabilities are invariant: </a:t>
                </a:r>
                <a14:m>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h</m:t>
                        </m:r>
                      </m:e>
                      <m:e>
                        <m:r>
                          <a:rPr lang="en-US" sz="1800" b="1" i="1" smtClean="0">
                            <a:latin typeface="Cambria Math" panose="02040503050406030204" pitchFamily="18" charset="0"/>
                          </a:rPr>
                          <m:t>𝒙</m:t>
                        </m:r>
                        <m:r>
                          <a:rPr lang="en-US" sz="1800" b="0" i="1" smtClean="0">
                            <a:latin typeface="Cambria Math" panose="02040503050406030204" pitchFamily="18" charset="0"/>
                          </a:rPr>
                          <m:t>,</m:t>
                        </m:r>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𝜽</m:t>
                            </m:r>
                          </m:e>
                        </m:acc>
                      </m:e>
                    </m:d>
                    <m:r>
                      <a:rPr lang="en-US" sz="1800" b="0" i="1" smtClean="0">
                        <a:latin typeface="Cambria Math" panose="02040503050406030204" pitchFamily="18" charset="0"/>
                      </a:rPr>
                      <m:t>=</m:t>
                    </m:r>
                    <m:r>
                      <a:rPr lang="en-US" sz="1800" i="1">
                        <a:latin typeface="Cambria Math" panose="02040503050406030204" pitchFamily="18" charset="0"/>
                      </a:rPr>
                      <m:t>𝑝</m:t>
                    </m:r>
                    <m:d>
                      <m:dPr>
                        <m:ctrlPr>
                          <a:rPr lang="en-US" sz="1800" i="1">
                            <a:latin typeface="Cambria Math" panose="02040503050406030204" pitchFamily="18" charset="0"/>
                          </a:rPr>
                        </m:ctrlPr>
                      </m:dPr>
                      <m:e>
                        <m:r>
                          <a:rPr lang="en-US" sz="1800" i="1">
                            <a:latin typeface="Cambria Math" panose="02040503050406030204" pitchFamily="18" charset="0"/>
                          </a:rPr>
                          <m:t>h</m:t>
                        </m:r>
                      </m:e>
                      <m:e>
                        <m:r>
                          <a:rPr lang="en-US" sz="1800" b="1" i="1">
                            <a:latin typeface="Cambria Math" panose="02040503050406030204" pitchFamily="18" charset="0"/>
                          </a:rPr>
                          <m:t>𝒙</m:t>
                        </m:r>
                        <m:r>
                          <a:rPr lang="en-US" sz="1800" i="1">
                            <a:latin typeface="Cambria Math" panose="02040503050406030204" pitchFamily="18" charset="0"/>
                          </a:rPr>
                          <m:t>,</m:t>
                        </m:r>
                        <m:acc>
                          <m:accPr>
                            <m:chr m:val="̂"/>
                            <m:ctrlPr>
                              <a:rPr lang="en-US" sz="1800" b="0" i="1" smtClean="0">
                                <a:latin typeface="Cambria Math" panose="02040503050406030204" pitchFamily="18" charset="0"/>
                              </a:rPr>
                            </m:ctrlPr>
                          </m:accPr>
                          <m:e>
                            <m:r>
                              <a:rPr lang="en-US" sz="1800" b="1" i="1" smtClean="0">
                                <a:latin typeface="Cambria Math" panose="02040503050406030204" pitchFamily="18" charset="0"/>
                              </a:rPr>
                              <m:t>𝝁</m:t>
                            </m:r>
                          </m:e>
                        </m:acc>
                        <m:r>
                          <a:rPr lang="en-US" sz="1800" b="1" i="1" smtClean="0">
                            <a:latin typeface="Cambria Math" panose="02040503050406030204" pitchFamily="18" charset="0"/>
                          </a:rPr>
                          <m:t> </m:t>
                        </m:r>
                      </m:e>
                    </m:d>
                  </m:oMath>
                </a14:m>
                <a:r>
                  <a:rPr lang="en-US" sz="1800" dirty="0"/>
                  <a:t> even though </a:t>
                </a:r>
                <a14:m>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ea typeface="Cambria Math" panose="02040503050406030204" pitchFamily="18" charset="0"/>
                          </a:rPr>
                          <m:t>𝜽</m:t>
                        </m:r>
                      </m:e>
                    </m:acc>
                    <m:r>
                      <a:rPr lang="en-US" sz="1800" b="0" i="0" smtClean="0">
                        <a:latin typeface="Cambria Math" panose="02040503050406030204" pitchFamily="18" charset="0"/>
                      </a:rPr>
                      <m:t> </m:t>
                    </m:r>
                    <m:r>
                      <m:rPr>
                        <m:sty m:val="p"/>
                      </m:rPr>
                      <a:rPr lang="en-US" sz="1800" b="0" i="0" smtClean="0">
                        <a:latin typeface="Cambria Math" panose="02040503050406030204" pitchFamily="18" charset="0"/>
                      </a:rPr>
                      <m:t>and</m:t>
                    </m:r>
                    <m:r>
                      <a:rPr lang="en-US" sz="1800" b="0" i="0"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1" i="1" smtClean="0">
                            <a:latin typeface="Cambria Math" panose="02040503050406030204" pitchFamily="18" charset="0"/>
                          </a:rPr>
                          <m:t>𝝁</m:t>
                        </m:r>
                      </m:e>
                    </m:acc>
                  </m:oMath>
                </a14:m>
                <a:r>
                  <a:rPr lang="en-US" sz="1800" dirty="0"/>
                  <a:t> are not the same. Therefore, choosing the parametrization amounts to choosing the joint kernel. </a:t>
                </a:r>
              </a:p>
              <a:p>
                <a:pPr lvl="1"/>
                <a:r>
                  <a:rPr lang="en-US" sz="1800" dirty="0"/>
                  <a:t>Incorporating 2</a:t>
                </a:r>
                <a:r>
                  <a:rPr lang="en-US" sz="1800" baseline="30000" dirty="0"/>
                  <a:t>nd</a:t>
                </a:r>
                <a:r>
                  <a:rPr lang="en-US" sz="1800" dirty="0"/>
                  <a:t> order information requires 2</a:t>
                </a:r>
                <a:r>
                  <a:rPr lang="en-US" sz="1800" baseline="30000" dirty="0"/>
                  <a:t>nd</a:t>
                </a:r>
                <a:r>
                  <a:rPr lang="en-US" sz="1800" dirty="0"/>
                  <a:t> order HMMs</a:t>
                </a:r>
              </a:p>
              <a:p>
                <a:pPr lvl="2"/>
                <a:r>
                  <a:rPr lang="en-US" sz="1600" dirty="0"/>
                  <a:t>This increasing computational cost.</a:t>
                </a:r>
              </a:p>
              <a:p>
                <a:pPr lvl="2"/>
                <a:r>
                  <a:rPr lang="en-US" sz="1600" dirty="0"/>
                  <a:t>May result in unreliable outputs when working with a small sample set.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502229"/>
                <a:ext cx="8915400" cy="4408993"/>
              </a:xfrm>
              <a:blipFill>
                <a:blip r:embed="rId2"/>
                <a:stretch>
                  <a:fillRect l="-684" t="-691" r="-684"/>
                </a:stretch>
              </a:blipFill>
            </p:spPr>
            <p:txBody>
              <a:bodyPr/>
              <a:lstStyle/>
              <a:p>
                <a:r>
                  <a:rPr lang="en-US">
                    <a:noFill/>
                  </a:rPr>
                  <a:t> </a:t>
                </a:r>
              </a:p>
            </p:txBody>
          </p:sp>
        </mc:Fallback>
      </mc:AlternateContent>
    </p:spTree>
    <p:extLst>
      <p:ext uri="{BB962C8B-B14F-4D97-AF65-F5344CB8AC3E}">
        <p14:creationId xmlns:p14="http://schemas.microsoft.com/office/powerpoint/2010/main" val="2486137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84882"/>
          </a:xfrm>
        </p:spPr>
        <p:txBody>
          <a:bodyPr/>
          <a:lstStyle/>
          <a:p>
            <a:r>
              <a:rPr lang="en-US" b="1" dirty="0"/>
              <a:t>Experimental Results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608992"/>
                <a:ext cx="8915400" cy="4955094"/>
              </a:xfrm>
            </p:spPr>
            <p:txBody>
              <a:bodyPr/>
              <a:lstStyle/>
              <a:p>
                <a:r>
                  <a:rPr lang="en-US" dirty="0"/>
                  <a:t>Bacterial gyrase subunit B (</a:t>
                </a:r>
                <a:r>
                  <a:rPr lang="en-US" i="1" dirty="0" err="1"/>
                  <a:t>gyr</a:t>
                </a:r>
                <a:r>
                  <a:rPr lang="en-US" dirty="0" err="1"/>
                  <a:t>B</a:t>
                </a:r>
                <a:r>
                  <a:rPr lang="en-US" dirty="0"/>
                  <a:t>) is a DNA topoisomerase</a:t>
                </a:r>
              </a:p>
              <a:p>
                <a:pPr lvl="1"/>
                <a:r>
                  <a:rPr lang="en-US" dirty="0"/>
                  <a:t>Aids in DNA replication, transcription, recombination and repair.</a:t>
                </a:r>
              </a:p>
              <a:p>
                <a:pPr lvl="1"/>
                <a:r>
                  <a:rPr lang="en-US" dirty="0"/>
                  <a:t>Used as an evolutionary and taxonomic marker</a:t>
                </a:r>
              </a:p>
              <a:p>
                <a:r>
                  <a:rPr lang="en-US" dirty="0"/>
                  <a:t>Data set</a:t>
                </a:r>
              </a:p>
              <a:p>
                <a:pPr lvl="1"/>
                <a:r>
                  <a:rPr lang="en-US" sz="1500" dirty="0"/>
                  <a:t>84 amino acid sequences of </a:t>
                </a:r>
                <a:r>
                  <a:rPr lang="en-US" sz="1500" i="1" dirty="0" err="1"/>
                  <a:t>gyr</a:t>
                </a:r>
                <a:r>
                  <a:rPr lang="en-US" sz="1500" dirty="0" err="1"/>
                  <a:t>B</a:t>
                </a:r>
                <a:r>
                  <a:rPr lang="en-US" sz="1500" dirty="0"/>
                  <a:t> from the following five genera of </a:t>
                </a:r>
                <a:r>
                  <a:rPr lang="en-US" sz="1500" dirty="0" err="1"/>
                  <a:t>Actinobacteria</a:t>
                </a:r>
                <a:r>
                  <a:rPr lang="en-US" sz="1500" dirty="0"/>
                  <a:t> :</a:t>
                </a:r>
              </a:p>
              <a:p>
                <a:pPr lvl="2"/>
                <a:r>
                  <a:rPr lang="en-US" i="1" dirty="0"/>
                  <a:t>Corynebacterium,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r>
                      <a:rPr lang="en-US" b="0" i="1" smtClean="0">
                        <a:latin typeface="Cambria Math" panose="02040503050406030204" pitchFamily="18" charset="0"/>
                      </a:rPr>
                      <m:t>=9</m:t>
                    </m:r>
                  </m:oMath>
                </a14:m>
                <a:endParaRPr lang="en-US" i="1" dirty="0"/>
              </a:p>
              <a:p>
                <a:pPr lvl="2"/>
                <a:r>
                  <a:rPr lang="en-US" i="1" dirty="0"/>
                  <a:t>Mycobacterium,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𝑀</m:t>
                        </m:r>
                      </m:sub>
                    </m:sSub>
                    <m:r>
                      <a:rPr lang="en-US" i="1">
                        <a:latin typeface="Cambria Math" panose="02040503050406030204" pitchFamily="18" charset="0"/>
                      </a:rPr>
                      <m:t>=</m:t>
                    </m:r>
                    <m:r>
                      <a:rPr lang="en-US" b="0" i="1" smtClean="0">
                        <a:latin typeface="Cambria Math" panose="02040503050406030204" pitchFamily="18" charset="0"/>
                      </a:rPr>
                      <m:t>32</m:t>
                    </m:r>
                  </m:oMath>
                </a14:m>
                <a:endParaRPr lang="en-US" i="1" dirty="0"/>
              </a:p>
              <a:p>
                <a:pPr lvl="2"/>
                <a:r>
                  <a:rPr lang="en-US" i="1" dirty="0" err="1"/>
                  <a:t>Gordonia</a:t>
                </a:r>
                <a:r>
                  <a:rPr lang="en-US" i="1"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𝐺</m:t>
                        </m:r>
                      </m:sub>
                    </m:sSub>
                    <m:r>
                      <a:rPr lang="en-US" i="1">
                        <a:latin typeface="Cambria Math" panose="02040503050406030204" pitchFamily="18" charset="0"/>
                      </a:rPr>
                      <m:t>=</m:t>
                    </m:r>
                    <m:r>
                      <a:rPr lang="en-US" b="0" i="1" smtClean="0">
                        <a:latin typeface="Cambria Math" panose="02040503050406030204" pitchFamily="18" charset="0"/>
                      </a:rPr>
                      <m:t>15</m:t>
                    </m:r>
                  </m:oMath>
                </a14:m>
                <a:endParaRPr lang="en-US" i="1" dirty="0"/>
              </a:p>
              <a:p>
                <a:pPr lvl="2"/>
                <a:r>
                  <a:rPr lang="en-US" i="1" dirty="0" err="1"/>
                  <a:t>Nocardia</a:t>
                </a:r>
                <a:r>
                  <a:rPr lang="en-US" i="1"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𝑁</m:t>
                        </m:r>
                      </m:sub>
                    </m:sSub>
                    <m:r>
                      <a:rPr lang="en-US" i="1">
                        <a:latin typeface="Cambria Math" panose="02040503050406030204" pitchFamily="18" charset="0"/>
                      </a:rPr>
                      <m:t>=</m:t>
                    </m:r>
                    <m:r>
                      <a:rPr lang="en-US" b="0" i="1" smtClean="0">
                        <a:latin typeface="Cambria Math" panose="02040503050406030204" pitchFamily="18" charset="0"/>
                      </a:rPr>
                      <m:t>14</m:t>
                    </m:r>
                  </m:oMath>
                </a14:m>
                <a:endParaRPr lang="en-US" i="1" dirty="0"/>
              </a:p>
              <a:p>
                <a:pPr lvl="2"/>
                <a:r>
                  <a:rPr lang="en-US" i="1" dirty="0" err="1"/>
                  <a:t>Rhodococcus</a:t>
                </a:r>
                <a:r>
                  <a:rPr lang="en-US" i="1"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𝑅</m:t>
                        </m:r>
                      </m:sub>
                    </m:sSub>
                    <m:r>
                      <a:rPr lang="en-US" i="1">
                        <a:latin typeface="Cambria Math" panose="02040503050406030204" pitchFamily="18" charset="0"/>
                      </a:rPr>
                      <m:t>=</m:t>
                    </m:r>
                    <m:r>
                      <a:rPr lang="en-US" b="0" i="1" smtClean="0">
                        <a:latin typeface="Cambria Math" panose="02040503050406030204" pitchFamily="18" charset="0"/>
                      </a:rPr>
                      <m:t>14</m:t>
                    </m:r>
                  </m:oMath>
                </a14:m>
                <a:endParaRPr lang="en-US" i="1" dirty="0"/>
              </a:p>
              <a:p>
                <a:r>
                  <a:rPr lang="en-US" dirty="0"/>
                  <a:t>Classification is performed on the above genera using both clustering by K-Means and supervised classification by kernel Fischer discriminant analysis.</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608992"/>
                <a:ext cx="8915400" cy="4955094"/>
              </a:xfrm>
              <a:blipFill>
                <a:blip r:embed="rId2"/>
                <a:stretch>
                  <a:fillRect l="-479" t="-738"/>
                </a:stretch>
              </a:blipFill>
            </p:spPr>
            <p:txBody>
              <a:bodyPr/>
              <a:lstStyle/>
              <a:p>
                <a:r>
                  <a:rPr lang="en-US">
                    <a:noFill/>
                  </a:rPr>
                  <a:t> </a:t>
                </a:r>
              </a:p>
            </p:txBody>
          </p:sp>
        </mc:Fallback>
      </mc:AlternateContent>
    </p:spTree>
    <p:extLst>
      <p:ext uri="{BB962C8B-B14F-4D97-AF65-F5344CB8AC3E}">
        <p14:creationId xmlns:p14="http://schemas.microsoft.com/office/powerpoint/2010/main" val="2885123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60937"/>
          </a:xfrm>
        </p:spPr>
        <p:txBody>
          <a:bodyPr/>
          <a:lstStyle/>
          <a:p>
            <a:r>
              <a:rPr lang="en-US" dirty="0"/>
              <a:t>Synopsis</a:t>
            </a:r>
          </a:p>
        </p:txBody>
      </p:sp>
      <p:sp>
        <p:nvSpPr>
          <p:cNvPr id="3" name="Content Placeholder 2"/>
          <p:cNvSpPr>
            <a:spLocks noGrp="1"/>
          </p:cNvSpPr>
          <p:nvPr>
            <p:ph idx="1"/>
          </p:nvPr>
        </p:nvSpPr>
        <p:spPr>
          <a:xfrm>
            <a:off x="2589212" y="1492624"/>
            <a:ext cx="8915400" cy="4854388"/>
          </a:xfrm>
        </p:spPr>
        <p:txBody>
          <a:bodyPr>
            <a:normAutofit fontScale="77500" lnSpcReduction="20000"/>
          </a:bodyPr>
          <a:lstStyle/>
          <a:p>
            <a:r>
              <a:rPr lang="en-US" sz="2300" dirty="0"/>
              <a:t>What are biological sequences and how can their similarity be measured?</a:t>
            </a:r>
          </a:p>
          <a:p>
            <a:r>
              <a:rPr lang="en-US" sz="2300" dirty="0"/>
              <a:t>What are the concepts involved?</a:t>
            </a:r>
          </a:p>
          <a:p>
            <a:pPr lvl="1"/>
            <a:r>
              <a:rPr lang="en-US" sz="2000" dirty="0"/>
              <a:t>Count Kernels</a:t>
            </a:r>
          </a:p>
          <a:p>
            <a:pPr lvl="2"/>
            <a:r>
              <a:rPr lang="en-US" sz="1900" dirty="0"/>
              <a:t>Count Kernel (CK1)</a:t>
            </a:r>
          </a:p>
          <a:p>
            <a:pPr lvl="2"/>
            <a:r>
              <a:rPr lang="en-US" sz="1900" dirty="0"/>
              <a:t>2</a:t>
            </a:r>
            <a:r>
              <a:rPr lang="en-US" sz="1900" baseline="30000" dirty="0"/>
              <a:t>nd</a:t>
            </a:r>
            <a:r>
              <a:rPr lang="en-US" sz="1900" dirty="0"/>
              <a:t> Order Count Kernel (CK2)</a:t>
            </a:r>
          </a:p>
          <a:p>
            <a:pPr lvl="1"/>
            <a:r>
              <a:rPr lang="en-US" sz="2000" dirty="0"/>
              <a:t>Joint Count Kernels and Hidden Markov Models</a:t>
            </a:r>
          </a:p>
          <a:p>
            <a:pPr lvl="2"/>
            <a:r>
              <a:rPr lang="en-US" sz="1900" dirty="0"/>
              <a:t>Marginalized Count Kernel (MCK1)</a:t>
            </a:r>
          </a:p>
          <a:p>
            <a:pPr lvl="2"/>
            <a:r>
              <a:rPr lang="en-US" sz="1900" dirty="0"/>
              <a:t>2</a:t>
            </a:r>
            <a:r>
              <a:rPr lang="en-US" sz="1900" baseline="30000" dirty="0"/>
              <a:t>nd</a:t>
            </a:r>
            <a:r>
              <a:rPr lang="en-US" sz="1900" dirty="0"/>
              <a:t> Order Marginalized Count Kernel (MCK2)</a:t>
            </a:r>
          </a:p>
          <a:p>
            <a:pPr lvl="2"/>
            <a:r>
              <a:rPr lang="en-US" sz="1900" dirty="0"/>
              <a:t>Fischer Kernel</a:t>
            </a:r>
          </a:p>
          <a:p>
            <a:r>
              <a:rPr lang="en-US" sz="2400" dirty="0"/>
              <a:t>How are these kernels similar? Where do they differ?</a:t>
            </a:r>
          </a:p>
          <a:p>
            <a:r>
              <a:rPr lang="en-US" sz="2400" dirty="0"/>
              <a:t>What are the cons to the Fischer Kernel?</a:t>
            </a:r>
          </a:p>
          <a:p>
            <a:r>
              <a:rPr lang="en-US" sz="2400" dirty="0"/>
              <a:t>How well did the kernels perform and what direction can we take moving forward?</a:t>
            </a:r>
          </a:p>
          <a:p>
            <a:pPr marL="457200" lvl="1" indent="0">
              <a:buNone/>
            </a:pPr>
            <a:r>
              <a:rPr lang="en-US" dirty="0"/>
              <a:t>	</a:t>
            </a:r>
          </a:p>
        </p:txBody>
      </p:sp>
    </p:spTree>
    <p:extLst>
      <p:ext uri="{BB962C8B-B14F-4D97-AF65-F5344CB8AC3E}">
        <p14:creationId xmlns:p14="http://schemas.microsoft.com/office/powerpoint/2010/main" val="4072744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67233"/>
          </a:xfrm>
        </p:spPr>
        <p:txBody>
          <a:bodyPr/>
          <a:lstStyle/>
          <a:p>
            <a:r>
              <a:rPr lang="en-US" b="1" dirty="0"/>
              <a:t>Experimental Result: K-Clustering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491343"/>
                <a:ext cx="8915400" cy="4419879"/>
              </a:xfrm>
            </p:spPr>
            <p:txBody>
              <a:bodyPr/>
              <a:lstStyle/>
              <a:p>
                <a:r>
                  <a:rPr lang="en-US" dirty="0"/>
                  <a:t>All 84 sequences used in training HMMs</a:t>
                </a:r>
              </a:p>
              <a:p>
                <a:pPr lvl="1"/>
                <a:r>
                  <a:rPr lang="en-US" dirty="0"/>
                  <a:t>Complete connection HMMs with states = {3,5,7}</a:t>
                </a:r>
              </a:p>
              <a:p>
                <a:r>
                  <a:rPr lang="en-US" dirty="0"/>
                  <a:t>FK is normalized by length</a:t>
                </a:r>
              </a:p>
              <a:p>
                <a:r>
                  <a:rPr lang="en-US" dirty="0"/>
                  <a:t>The adjusted Rand Index (ARI) is used for evaluating clusters</a:t>
                </a:r>
              </a:p>
              <a:p>
                <a:r>
                  <a:rPr lang="en-US" dirty="0"/>
                  <a:t>Each kernel is normalized:</a:t>
                </a:r>
              </a:p>
              <a:p>
                <a:pPr lvl="1"/>
                <a:r>
                  <a:rPr lang="en-US" dirty="0"/>
                  <a:t>Centralized: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e>
                      <m:sub>
                        <m:r>
                          <a:rPr lang="en-US" b="0" i="1" smtClean="0">
                            <a:latin typeface="Cambria Math" panose="02040503050406030204" pitchFamily="18" charset="0"/>
                          </a:rPr>
                          <m:t>𝑛</m:t>
                        </m:r>
                      </m:sub>
                    </m:sSub>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𝐾</m:t>
                    </m:r>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e>
                      <m:sub>
                        <m:r>
                          <a:rPr lang="en-US" b="0" i="1" smtClean="0">
                            <a:latin typeface="Cambria Math" panose="02040503050406030204" pitchFamily="18" charset="0"/>
                          </a:rPr>
                          <m:t>𝑛</m:t>
                        </m:r>
                      </m:sub>
                    </m:sSub>
                    <m:r>
                      <a:rPr lang="en-US" b="0" i="1" smtClean="0">
                        <a:latin typeface="Cambria Math" panose="02040503050406030204" pitchFamily="18" charset="0"/>
                      </a:rPr>
                      <m:t>𝐾</m:t>
                    </m:r>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e>
                      <m:sub>
                        <m:r>
                          <a:rPr lang="en-US" b="0" i="1" smtClean="0">
                            <a:latin typeface="Cambria Math" panose="02040503050406030204" pitchFamily="18" charset="0"/>
                          </a:rPr>
                          <m:t>𝑛</m:t>
                        </m:r>
                      </m:sub>
                    </m:sSub>
                  </m:oMath>
                </a14:m>
                <a:endParaRPr lang="en-US" b="0" i="1" dirty="0">
                  <a:latin typeface="Cambria Math" panose="02040503050406030204" pitchFamily="18" charset="0"/>
                </a:endParaRP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1</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ℳ</m:t>
                        </m:r>
                      </m:e>
                      <m:sup>
                        <m:r>
                          <a:rPr lang="en-US" b="0" i="1" smtClean="0">
                            <a:latin typeface="Cambria Math" panose="02040503050406030204" pitchFamily="18" charset="0"/>
                            <a:ea typeface="Cambria Math" panose="02040503050406030204" pitchFamily="18" charset="0"/>
                          </a:rPr>
                          <m:t>𝑛𝑥𝑛</m:t>
                        </m:r>
                      </m:sup>
                    </m:sSup>
                    <m:r>
                      <a:rPr lang="en-US" b="0" i="1" smtClean="0">
                        <a:latin typeface="Cambria Math" panose="02040503050406030204" pitchFamily="18" charset="0"/>
                      </a:rPr>
                      <m:t> </m:t>
                    </m:r>
                    <m:r>
                      <a:rPr lang="en-US" b="0" i="1" smtClean="0">
                        <a:latin typeface="Cambria Math" panose="02040503050406030204" pitchFamily="18" charset="0"/>
                      </a:rPr>
                      <m:t>𝑤h𝑜𝑠𝑒</m:t>
                    </m:r>
                    <m:r>
                      <a:rPr lang="en-US" b="0" i="1" smtClean="0">
                        <a:latin typeface="Cambria Math" panose="02040503050406030204" pitchFamily="18" charset="0"/>
                      </a:rPr>
                      <m:t> </m:t>
                    </m:r>
                    <m:r>
                      <a:rPr lang="en-US" b="0" i="1" smtClean="0">
                        <a:latin typeface="Cambria Math" panose="02040503050406030204" pitchFamily="18" charset="0"/>
                      </a:rPr>
                      <m:t>𝑒𝑙𝑒𝑚𝑒𝑛𝑡𝑠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0" smtClean="0">
                        <a:latin typeface="Cambria Math" panose="02040503050406030204" pitchFamily="18" charset="0"/>
                      </a:rPr>
                      <m:t> </m:t>
                    </m:r>
                    <m:r>
                      <m:rPr>
                        <m:sty m:val="p"/>
                      </m:rPr>
                      <a:rPr lang="en-US" b="0" i="0" smtClean="0">
                        <a:latin typeface="Cambria Math" panose="02040503050406030204" pitchFamily="18" charset="0"/>
                      </a:rPr>
                      <m:t>where</m:t>
                    </m:r>
                    <m:r>
                      <a:rPr lang="en-US" b="0" i="0" smtClean="0">
                        <a:latin typeface="Cambria Math" panose="02040503050406030204" pitchFamily="18" charset="0"/>
                      </a:rPr>
                      <m:t> </m:t>
                    </m:r>
                    <m:r>
                      <m:rPr>
                        <m:sty m:val="p"/>
                      </m:rPr>
                      <a:rPr lang="en-US" b="0" i="0" smtClean="0">
                        <a:latin typeface="Cambria Math" panose="02040503050406030204" pitchFamily="18" charset="0"/>
                      </a:rPr>
                      <m:t>n</m:t>
                    </m:r>
                    <m:r>
                      <a:rPr lang="en-US" b="0" i="0" smtClean="0">
                        <a:latin typeface="Cambria Math" panose="02040503050406030204" pitchFamily="18" charset="0"/>
                      </a:rPr>
                      <m:t>=</m:t>
                    </m:r>
                    <m:r>
                      <m:rPr>
                        <m:sty m:val="p"/>
                      </m:rPr>
                      <a:rPr lang="en-US" b="0" i="0" smtClean="0">
                        <a:latin typeface="Cambria Math" panose="02040503050406030204" pitchFamily="18" charset="0"/>
                      </a:rPr>
                      <m:t>number</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sequences</m:t>
                    </m:r>
                  </m:oMath>
                </a14:m>
                <a:endParaRPr lang="en-US" b="0" dirty="0"/>
              </a:p>
              <a:p>
                <a:pPr lvl="1"/>
                <a:r>
                  <a:rPr lang="en-US" dirty="0"/>
                  <a:t>Normalized: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𝑐</m:t>
                            </m:r>
                          </m:sub>
                        </m:sSub>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𝑐</m:t>
                                    </m:r>
                                  </m:sub>
                                </m:sSub>
                              </m:e>
                            </m:d>
                          </m:e>
                          <m:sub>
                            <m:r>
                              <a:rPr lang="en-US" b="0" i="1" smtClean="0">
                                <a:latin typeface="Cambria Math" panose="02040503050406030204" pitchFamily="18" charset="0"/>
                              </a:rPr>
                              <m:t>𝐹</m:t>
                            </m:r>
                          </m:sub>
                        </m:sSub>
                      </m:den>
                    </m:f>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𝐹</m:t>
                    </m:r>
                  </m:oMath>
                </a14:m>
                <a:r>
                  <a:rPr lang="en-US" dirty="0"/>
                  <a:t> is the </a:t>
                </a:r>
                <a:r>
                  <a:rPr lang="en-US" dirty="0" err="1"/>
                  <a:t>Frobenious</a:t>
                </a:r>
                <a:r>
                  <a:rPr lang="en-US" dirty="0"/>
                  <a:t> Norm</a:t>
                </a:r>
              </a:p>
              <a:p>
                <a:endParaRPr lang="en-US" dirty="0"/>
              </a:p>
              <a:p>
                <a:pPr marL="457200" lvl="1"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491343"/>
                <a:ext cx="8915400" cy="4419879"/>
              </a:xfrm>
              <a:blipFill>
                <a:blip r:embed="rId2"/>
                <a:stretch>
                  <a:fillRect l="-479" t="-828"/>
                </a:stretch>
              </a:blipFill>
            </p:spPr>
            <p:txBody>
              <a:bodyPr/>
              <a:lstStyle/>
              <a:p>
                <a:r>
                  <a:rPr lang="en-US">
                    <a:noFill/>
                  </a:rPr>
                  <a:t> </a:t>
                </a:r>
              </a:p>
            </p:txBody>
          </p:sp>
        </mc:Fallback>
      </mc:AlternateContent>
    </p:spTree>
    <p:extLst>
      <p:ext uri="{BB962C8B-B14F-4D97-AF65-F5344CB8AC3E}">
        <p14:creationId xmlns:p14="http://schemas.microsoft.com/office/powerpoint/2010/main" val="633513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5485" y="1594021"/>
            <a:ext cx="5940554" cy="4838677"/>
          </a:xfrm>
          <a:prstGeom prst="rect">
            <a:avLst/>
          </a:prstGeom>
          <a:noFill/>
        </p:spPr>
      </p:pic>
      <p:sp>
        <p:nvSpPr>
          <p:cNvPr id="2" name="Title 1"/>
          <p:cNvSpPr>
            <a:spLocks noGrp="1"/>
          </p:cNvSpPr>
          <p:nvPr>
            <p:ph type="title"/>
          </p:nvPr>
        </p:nvSpPr>
        <p:spPr>
          <a:xfrm>
            <a:off x="2592925" y="624110"/>
            <a:ext cx="8911687" cy="800653"/>
          </a:xfrm>
        </p:spPr>
        <p:txBody>
          <a:bodyPr/>
          <a:lstStyle/>
          <a:p>
            <a:r>
              <a:rPr lang="en-US" dirty="0"/>
              <a:t>K Clustering visualized</a:t>
            </a:r>
          </a:p>
        </p:txBody>
      </p:sp>
      <p:sp>
        <p:nvSpPr>
          <p:cNvPr id="3" name="Content Placeholder 2"/>
          <p:cNvSpPr>
            <a:spLocks noGrp="1"/>
          </p:cNvSpPr>
          <p:nvPr>
            <p:ph idx="1"/>
          </p:nvPr>
        </p:nvSpPr>
        <p:spPr>
          <a:xfrm>
            <a:off x="1988288" y="1789271"/>
            <a:ext cx="4444409" cy="369140"/>
          </a:xfrm>
          <a:noFill/>
        </p:spPr>
        <p:txBody>
          <a:bodyPr>
            <a:noAutofit/>
          </a:bodyPr>
          <a:lstStyle/>
          <a:p>
            <a:pPr marL="0" indent="0" algn="just">
              <a:buNone/>
            </a:pPr>
            <a:r>
              <a:rPr lang="en-US" sz="1600" dirty="0"/>
              <a:t>MCK2 captures more with less complexity.</a:t>
            </a:r>
          </a:p>
          <a:p>
            <a:endParaRPr lang="en-US" sz="1600" dirty="0"/>
          </a:p>
        </p:txBody>
      </p:sp>
      <p:pic>
        <p:nvPicPr>
          <p:cNvPr id="5" name="Picture 4"/>
          <p:cNvPicPr>
            <a:picLocks noChangeAspect="1"/>
          </p:cNvPicPr>
          <p:nvPr/>
        </p:nvPicPr>
        <p:blipFill>
          <a:blip r:embed="rId3"/>
          <a:stretch>
            <a:fillRect/>
          </a:stretch>
        </p:blipFill>
        <p:spPr>
          <a:xfrm>
            <a:off x="7145502" y="1594021"/>
            <a:ext cx="4826759" cy="1551781"/>
          </a:xfrm>
          <a:prstGeom prst="rect">
            <a:avLst/>
          </a:prstGeom>
          <a:noFill/>
        </p:spPr>
      </p:pic>
      <p:pic>
        <p:nvPicPr>
          <p:cNvPr id="7" name="Picture 6"/>
          <p:cNvPicPr>
            <a:picLocks noChangeAspect="1"/>
          </p:cNvPicPr>
          <p:nvPr/>
        </p:nvPicPr>
        <p:blipFill>
          <a:blip r:embed="rId4"/>
          <a:stretch>
            <a:fillRect/>
          </a:stretch>
        </p:blipFill>
        <p:spPr>
          <a:xfrm>
            <a:off x="7634177" y="3315060"/>
            <a:ext cx="3870435" cy="3117695"/>
          </a:xfrm>
          <a:prstGeom prst="rect">
            <a:avLst/>
          </a:prstGeom>
        </p:spPr>
      </p:pic>
    </p:spTree>
    <p:extLst>
      <p:ext uri="{BB962C8B-B14F-4D97-AF65-F5344CB8AC3E}">
        <p14:creationId xmlns:p14="http://schemas.microsoft.com/office/powerpoint/2010/main" val="4149045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013304"/>
          </a:xfrm>
        </p:spPr>
        <p:txBody>
          <a:bodyPr>
            <a:normAutofit fontScale="90000"/>
          </a:bodyPr>
          <a:lstStyle/>
          <a:p>
            <a:r>
              <a:rPr lang="en-US" dirty="0"/>
              <a:t>Experimental Result: kernel Fischer discriminant analysis</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2589212" y="1733106"/>
                <a:ext cx="8915400" cy="4922875"/>
              </a:xfrm>
            </p:spPr>
            <p:txBody>
              <a:bodyPr/>
              <a:lstStyle/>
              <a:p>
                <a:r>
                  <a:rPr lang="en-US" dirty="0"/>
                  <a:t>Genera {1,2} were ignored because they are very easily separated.</a:t>
                </a:r>
              </a:p>
              <a:p>
                <a:r>
                  <a:rPr lang="en-US" dirty="0"/>
                  <a:t>The sequences were randomly divided.</a:t>
                </a:r>
              </a:p>
              <a:p>
                <a:pPr lvl="1"/>
                <a:r>
                  <a:rPr lang="en-US" dirty="0"/>
                  <a:t> 25% in the Training set and 75% in the testing set.</a:t>
                </a:r>
              </a:p>
              <a:p>
                <a:r>
                  <a:rPr lang="en-US" dirty="0"/>
                  <a:t>Kernel Fischer discriminant analysis was chosen for classification.</a:t>
                </a:r>
              </a:p>
              <a:p>
                <a:pPr lvl="1"/>
                <a14:m>
                  <m:oMath xmlns:m="http://schemas.openxmlformats.org/officeDocument/2006/math">
                    <m:r>
                      <a:rPr lang="en-US" b="0" i="1" smtClean="0">
                        <a:latin typeface="Cambria Math" panose="02040503050406030204" pitchFamily="18" charset="0"/>
                      </a:rPr>
                      <m:t>𝜖</m:t>
                    </m:r>
                  </m:oMath>
                </a14:m>
                <a:r>
                  <a:rPr lang="en-US" dirty="0"/>
                  <a:t> was optimized such that the test error is minimized.</a:t>
                </a:r>
              </a:p>
              <a:p>
                <a:pPr lvl="1"/>
                <a:r>
                  <a:rPr lang="en-US" dirty="0"/>
                  <a:t>The error rates between genera are given with their s.d. in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a:t>.</a:t>
                </a:r>
              </a:p>
              <a:p>
                <a:r>
                  <a:rPr lang="en-US" dirty="0"/>
                  <a:t>MCK2 has the lowest test error.</a:t>
                </a:r>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2589212" y="1733106"/>
                <a:ext cx="8915400" cy="4922875"/>
              </a:xfrm>
              <a:blipFill>
                <a:blip r:embed="rId2"/>
                <a:stretch>
                  <a:fillRect l="-479" t="-619"/>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069041" y="4464064"/>
            <a:ext cx="7955742" cy="2032026"/>
          </a:xfrm>
          <a:prstGeom prst="rect">
            <a:avLst/>
          </a:prstGeom>
        </p:spPr>
      </p:pic>
    </p:spTree>
    <p:extLst>
      <p:ext uri="{BB962C8B-B14F-4D97-AF65-F5344CB8AC3E}">
        <p14:creationId xmlns:p14="http://schemas.microsoft.com/office/powerpoint/2010/main" val="1053722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11285"/>
          </a:xfrm>
        </p:spPr>
        <p:txBody>
          <a:bodyPr/>
          <a:lstStyle/>
          <a:p>
            <a:r>
              <a:rPr lang="en-US" dirty="0"/>
              <a:t>Future improvements</a:t>
            </a:r>
          </a:p>
        </p:txBody>
      </p:sp>
      <p:sp>
        <p:nvSpPr>
          <p:cNvPr id="3" name="Content Placeholder 2"/>
          <p:cNvSpPr>
            <a:spLocks noGrp="1"/>
          </p:cNvSpPr>
          <p:nvPr>
            <p:ph idx="1"/>
          </p:nvPr>
        </p:nvSpPr>
        <p:spPr>
          <a:xfrm>
            <a:off x="2589212" y="1435395"/>
            <a:ext cx="8915400" cy="5263117"/>
          </a:xfrm>
        </p:spPr>
        <p:txBody>
          <a:bodyPr>
            <a:normAutofit/>
          </a:bodyPr>
          <a:lstStyle/>
          <a:p>
            <a:r>
              <a:rPr lang="en-US" dirty="0"/>
              <a:t>Improvements that could have been made</a:t>
            </a:r>
          </a:p>
          <a:p>
            <a:pPr lvl="1"/>
            <a:r>
              <a:rPr lang="en-US" dirty="0"/>
              <a:t>Including the training error rates to see how well the methods generalize.</a:t>
            </a:r>
          </a:p>
          <a:p>
            <a:pPr lvl="1"/>
            <a:r>
              <a:rPr lang="en-US" dirty="0"/>
              <a:t>Increase the number of specimens for a larger training set.</a:t>
            </a:r>
          </a:p>
          <a:p>
            <a:pPr lvl="1"/>
            <a:r>
              <a:rPr lang="en-US" dirty="0"/>
              <a:t>Explaining the implications of removing the Fischer information matrix when deriving the Fischer kernel from HMMs.</a:t>
            </a:r>
          </a:p>
          <a:p>
            <a:r>
              <a:rPr lang="en-US" dirty="0"/>
              <a:t>Future experiments can include</a:t>
            </a:r>
          </a:p>
          <a:p>
            <a:pPr lvl="1"/>
            <a:r>
              <a:rPr lang="en-US" dirty="0"/>
              <a:t>Trying different kernel methods for classification, SVMs for instance.</a:t>
            </a:r>
          </a:p>
          <a:p>
            <a:pPr lvl="1"/>
            <a:r>
              <a:rPr lang="en-US" dirty="0"/>
              <a:t>Taking the gradient of different parameters when building the Fischer Kernel.</a:t>
            </a:r>
          </a:p>
          <a:p>
            <a:pPr lvl="1"/>
            <a:r>
              <a:rPr lang="en-US" dirty="0"/>
              <a:t>Run the experiment on a group of different organisms altogether.</a:t>
            </a:r>
          </a:p>
          <a:p>
            <a:pPr lvl="1"/>
            <a:r>
              <a:rPr lang="en-US" dirty="0"/>
              <a:t>Increase the order of the count kernel beyond two.</a:t>
            </a:r>
          </a:p>
          <a:p>
            <a:pPr lvl="1"/>
            <a:r>
              <a:rPr lang="en-US" dirty="0"/>
              <a:t>Tinker with counting the </a:t>
            </a:r>
            <a:r>
              <a:rPr lang="en-US"/>
              <a:t>sequences by </a:t>
            </a:r>
            <a:r>
              <a:rPr lang="en-US" dirty="0"/>
              <a:t>a different scheme.</a:t>
            </a:r>
          </a:p>
          <a:p>
            <a:pPr lvl="2"/>
            <a:r>
              <a:rPr lang="en-US" dirty="0"/>
              <a:t>Every other</a:t>
            </a:r>
          </a:p>
          <a:p>
            <a:pPr lvl="2"/>
            <a:r>
              <a:rPr lang="en-US" dirty="0"/>
              <a:t>Every third</a:t>
            </a:r>
          </a:p>
          <a:p>
            <a:pPr lvl="2"/>
            <a:r>
              <a:rPr lang="en-US" dirty="0"/>
              <a:t>…</a:t>
            </a:r>
          </a:p>
          <a:p>
            <a:pPr marL="457200" lvl="1" indent="0">
              <a:buNone/>
            </a:pPr>
            <a:endParaRPr lang="en-US" dirty="0"/>
          </a:p>
        </p:txBody>
      </p:sp>
    </p:spTree>
    <p:extLst>
      <p:ext uri="{BB962C8B-B14F-4D97-AF65-F5344CB8AC3E}">
        <p14:creationId xmlns:p14="http://schemas.microsoft.com/office/powerpoint/2010/main" val="3443767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23690"/>
          </a:xfrm>
        </p:spPr>
        <p:txBody>
          <a:bodyPr/>
          <a:lstStyle/>
          <a:p>
            <a:r>
              <a:rPr lang="en-US" b="1" dirty="0"/>
              <a:t>Biological Sequences</a:t>
            </a:r>
          </a:p>
        </p:txBody>
      </p:sp>
      <p:sp>
        <p:nvSpPr>
          <p:cNvPr id="3" name="Content Placeholder 2"/>
          <p:cNvSpPr>
            <a:spLocks noGrp="1"/>
          </p:cNvSpPr>
          <p:nvPr>
            <p:ph idx="1"/>
          </p:nvPr>
        </p:nvSpPr>
        <p:spPr>
          <a:xfrm>
            <a:off x="2589212" y="1538654"/>
            <a:ext cx="8915400" cy="2085241"/>
          </a:xfrm>
        </p:spPr>
        <p:txBody>
          <a:bodyPr/>
          <a:lstStyle/>
          <a:p>
            <a:r>
              <a:rPr lang="en-US" dirty="0"/>
              <a:t>DNA sequences (genes, regions, genomes…) with an alphabet = {A,C,G,T} and RNA sequences with alphabet = {A,C,G,U}.</a:t>
            </a:r>
          </a:p>
          <a:p>
            <a:r>
              <a:rPr lang="en-US" dirty="0"/>
              <a:t>Protein sequences with an alphabet of 20 amino acids =  {Ala, </a:t>
            </a:r>
            <a:r>
              <a:rPr lang="en-US" dirty="0" err="1"/>
              <a:t>Cys</a:t>
            </a:r>
            <a:r>
              <a:rPr lang="en-US" dirty="0"/>
              <a:t>, Asp,…}.</a:t>
            </a:r>
          </a:p>
          <a:p>
            <a:r>
              <a:rPr lang="en-US" dirty="0"/>
              <a:t>DNA and protein sequences are inextricably linked. The DNA alphabet of just four letters spells out the words for amino acids which in turn forms the lexicon of proteins, and thus ultimately, life:</a:t>
            </a:r>
          </a:p>
        </p:txBody>
      </p:sp>
      <p:pic>
        <p:nvPicPr>
          <p:cNvPr id="9" name="Picture 8"/>
          <p:cNvPicPr>
            <a:picLocks noChangeAspect="1"/>
          </p:cNvPicPr>
          <p:nvPr/>
        </p:nvPicPr>
        <p:blipFill>
          <a:blip r:embed="rId2"/>
          <a:stretch>
            <a:fillRect/>
          </a:stretch>
        </p:blipFill>
        <p:spPr>
          <a:xfrm>
            <a:off x="3204063" y="3623895"/>
            <a:ext cx="2943225" cy="2943225"/>
          </a:xfrm>
          <a:prstGeom prst="rect">
            <a:avLst/>
          </a:prstGeom>
        </p:spPr>
      </p:pic>
      <p:sp>
        <p:nvSpPr>
          <p:cNvPr id="11" name="Right Arrow 10"/>
          <p:cNvSpPr/>
          <p:nvPr/>
        </p:nvSpPr>
        <p:spPr>
          <a:xfrm>
            <a:off x="6689593" y="480923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8142256" y="3623895"/>
            <a:ext cx="2693800" cy="2943225"/>
          </a:xfrm>
          <a:prstGeom prst="rect">
            <a:avLst/>
          </a:prstGeom>
        </p:spPr>
      </p:pic>
    </p:spTree>
    <p:extLst>
      <p:ext uri="{BB962C8B-B14F-4D97-AF65-F5344CB8AC3E}">
        <p14:creationId xmlns:p14="http://schemas.microsoft.com/office/powerpoint/2010/main" val="2397137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71315"/>
          </a:xfrm>
        </p:spPr>
        <p:txBody>
          <a:bodyPr/>
          <a:lstStyle/>
          <a:p>
            <a:r>
              <a:rPr lang="en-US" b="1" dirty="0"/>
              <a:t>Concepts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495425"/>
                <a:ext cx="8915400" cy="5081221"/>
              </a:xfrm>
            </p:spPr>
            <p:txBody>
              <a:bodyPr>
                <a:normAutofit fontScale="92500" lnSpcReduction="10000"/>
              </a:bodyPr>
              <a:lstStyle/>
              <a:p>
                <a:r>
                  <a:rPr lang="en-US" dirty="0"/>
                  <a:t>Indicator function: </a:t>
                </a:r>
                <a14:m>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𝑡𝑟𝑢𝑒</m:t>
                            </m:r>
                          </m:e>
                          <m:e>
                            <m:r>
                              <a:rPr lang="en-US" b="0" i="1" smtClean="0">
                                <a:latin typeface="Cambria Math" panose="02040503050406030204" pitchFamily="18" charset="0"/>
                              </a:rPr>
                              <m:t>0 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𝑓𝑎𝑙𝑠𝑒</m:t>
                            </m:r>
                          </m:e>
                        </m:eqArr>
                      </m:e>
                    </m:d>
                  </m:oMath>
                </a14:m>
                <a:r>
                  <a:rPr lang="en-US" dirty="0"/>
                  <a:t> </a:t>
                </a:r>
              </a:p>
              <a:p>
                <a:pPr lvl="1"/>
                <a:r>
                  <a:rPr lang="en-US" dirty="0"/>
                  <a:t>The above function is used in the following kernels except the Fischer.</a:t>
                </a:r>
              </a:p>
              <a:p>
                <a:pPr lvl="1"/>
                <a:r>
                  <a:rPr lang="en-US" dirty="0"/>
                  <a:t>The </a:t>
                </a:r>
                <a:r>
                  <a:rPr lang="en-US" b="1" dirty="0"/>
                  <a:t>location in the sequence</a:t>
                </a:r>
                <a:r>
                  <a:rPr lang="en-US" dirty="0"/>
                  <a:t> of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has no bearing on the kernel value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This motivates the deployment of higher order counting.</a:t>
                </a:r>
              </a:p>
              <a:p>
                <a:r>
                  <a:rPr lang="en-US" dirty="0"/>
                  <a:t>Latent Variable Models (LVMs)</a:t>
                </a:r>
              </a:p>
              <a:p>
                <a:pPr lvl="1"/>
                <a:r>
                  <a:rPr lang="en-US" dirty="0"/>
                  <a:t>LVMs are mathematical algorithms which account for hidden (unobservable) variables as inputs before predicting an outcome. </a:t>
                </a:r>
              </a:p>
              <a:p>
                <a:pPr lvl="2"/>
                <a:r>
                  <a:rPr lang="en-US" dirty="0"/>
                  <a:t>Factor analysis models, Latent regression models, Generalized linear mixed models,</a:t>
                </a:r>
                <a:br>
                  <a:rPr lang="en-US" dirty="0"/>
                </a:br>
                <a:r>
                  <a:rPr lang="en-US" dirty="0"/>
                  <a:t>Latent class models, Latent growth/curve models, Hidden Markov models</a:t>
                </a:r>
              </a:p>
              <a:p>
                <a:r>
                  <a:rPr lang="en-US" dirty="0"/>
                  <a:t>Hidden Markov Models (HMMs)</a:t>
                </a:r>
              </a:p>
              <a:p>
                <a:pPr lvl="1"/>
                <a:r>
                  <a:rPr lang="en-US" dirty="0"/>
                  <a:t>HMMs are a type LVM with hidden variables that obey the Markov property. Thus, the latent variables only affect the response at each particular location,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rPr>
                      <m:t>𝒙</m:t>
                    </m:r>
                  </m:oMath>
                </a14:m>
                <a:r>
                  <a:rPr lang="en-US" b="1" dirty="0"/>
                  <a:t> </a:t>
                </a:r>
                <a:r>
                  <a:rPr lang="en-US" dirty="0"/>
                  <a:t>in the sequence.</a:t>
                </a:r>
              </a:p>
              <a:p>
                <a:pPr lvl="1"/>
                <a:r>
                  <a:rPr lang="en-US" dirty="0"/>
                  <a:t>The Markov property requires that the conditional probability of future states do not depend on past events but only the present state.</a:t>
                </a:r>
              </a:p>
              <a:p>
                <a:pPr lvl="1"/>
                <a:r>
                  <a:rPr lang="en-US" dirty="0"/>
                  <a:t>Emission Probability: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𝑘</m:t>
                        </m:r>
                      </m:e>
                    </m:d>
                  </m:oMath>
                </a14:m>
                <a:r>
                  <a:rPr lang="en-US" dirty="0"/>
                  <a:t>. IOW, the probability that </a:t>
                </a:r>
                <a14:m>
                  <m:oMath xmlns:m="http://schemas.openxmlformats.org/officeDocument/2006/math">
                    <m:r>
                      <a:rPr lang="en-US" i="1" dirty="0" smtClean="0">
                        <a:latin typeface="Cambria Math" panose="02040503050406030204" pitchFamily="18" charset="0"/>
                      </a:rPr>
                      <m:t>𝑏</m:t>
                    </m:r>
                  </m:oMath>
                </a14:m>
                <a:r>
                  <a:rPr lang="en-US" dirty="0"/>
                  <a:t> is “seen” when in state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495425"/>
                <a:ext cx="8915400" cy="5081221"/>
              </a:xfrm>
              <a:blipFill>
                <a:blip r:embed="rId2"/>
                <a:stretch>
                  <a:fillRect l="-342" b="-719"/>
                </a:stretch>
              </a:blipFill>
            </p:spPr>
            <p:txBody>
              <a:bodyPr/>
              <a:lstStyle/>
              <a:p>
                <a:r>
                  <a:rPr lang="en-US">
                    <a:noFill/>
                  </a:rPr>
                  <a:t> </a:t>
                </a:r>
              </a:p>
            </p:txBody>
          </p:sp>
        </mc:Fallback>
      </mc:AlternateContent>
    </p:spTree>
    <p:extLst>
      <p:ext uri="{BB962C8B-B14F-4D97-AF65-F5344CB8AC3E}">
        <p14:creationId xmlns:p14="http://schemas.microsoft.com/office/powerpoint/2010/main" val="894090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82659"/>
          </a:xfrm>
        </p:spPr>
        <p:txBody>
          <a:bodyPr/>
          <a:lstStyle/>
          <a:p>
            <a:r>
              <a:rPr lang="en-US" b="1" dirty="0"/>
              <a:t>Kernels: Count Kernels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406769"/>
                <a:ext cx="8915400" cy="5266593"/>
              </a:xfrm>
            </p:spPr>
            <p:txBody>
              <a:bodyPr>
                <a:noAutofit/>
              </a:bodyPr>
              <a:lstStyle/>
              <a:p>
                <a:r>
                  <a:rPr lang="en-US" sz="2000" dirty="0"/>
                  <a:t>Count Kernel (CK1)</a:t>
                </a:r>
              </a:p>
              <a:p>
                <a:pPr lvl="1"/>
                <a14:m>
                  <m:oMath xmlns:m="http://schemas.openxmlformats.org/officeDocument/2006/math">
                    <m:r>
                      <a:rPr lang="en-US" sz="1700" b="0" i="1" smtClean="0">
                        <a:latin typeface="Cambria Math" panose="02040503050406030204" pitchFamily="18" charset="0"/>
                      </a:rPr>
                      <m:t>𝐾</m:t>
                    </m:r>
                    <m:d>
                      <m:dPr>
                        <m:ctrlPr>
                          <a:rPr lang="en-US" sz="1700" b="0" i="1" smtClean="0">
                            <a:latin typeface="Cambria Math" panose="02040503050406030204" pitchFamily="18" charset="0"/>
                          </a:rPr>
                        </m:ctrlPr>
                      </m:dPr>
                      <m:e>
                        <m:r>
                          <a:rPr lang="en-US" sz="1700" b="1" i="1" smtClean="0">
                            <a:latin typeface="Cambria Math" panose="02040503050406030204" pitchFamily="18" charset="0"/>
                          </a:rPr>
                          <m:t>𝒙</m:t>
                        </m:r>
                        <m:r>
                          <a:rPr lang="en-US" sz="1700" b="0" i="1" smtClean="0">
                            <a:latin typeface="Cambria Math" panose="02040503050406030204" pitchFamily="18" charset="0"/>
                          </a:rPr>
                          <m:t>,</m:t>
                        </m:r>
                        <m:sSup>
                          <m:sSupPr>
                            <m:ctrlPr>
                              <a:rPr lang="en-US" sz="1700" b="1" i="1" smtClean="0">
                                <a:latin typeface="Cambria Math" panose="02040503050406030204" pitchFamily="18" charset="0"/>
                              </a:rPr>
                            </m:ctrlPr>
                          </m:sSupPr>
                          <m:e>
                            <m:r>
                              <a:rPr lang="en-US" sz="1700" b="1" i="1" smtClean="0">
                                <a:latin typeface="Cambria Math" panose="02040503050406030204" pitchFamily="18" charset="0"/>
                              </a:rPr>
                              <m:t>𝒙</m:t>
                            </m:r>
                          </m:e>
                          <m:sup>
                            <m:r>
                              <a:rPr lang="en-US" sz="1700" b="1" i="1" smtClean="0">
                                <a:latin typeface="Cambria Math" panose="02040503050406030204" pitchFamily="18" charset="0"/>
                              </a:rPr>
                              <m:t>′</m:t>
                            </m:r>
                          </m:sup>
                        </m:sSup>
                      </m:e>
                    </m:d>
                    <m:r>
                      <a:rPr lang="en-US" sz="1700" b="0" i="1" smtClean="0">
                        <a:latin typeface="Cambria Math" panose="02040503050406030204" pitchFamily="18" charset="0"/>
                      </a:rPr>
                      <m:t>=</m:t>
                    </m:r>
                    <m:nary>
                      <m:naryPr>
                        <m:chr m:val="∑"/>
                        <m:grow m:val="on"/>
                        <m:ctrlPr>
                          <a:rPr lang="en-US" sz="1700" b="0" i="1" smtClean="0">
                            <a:latin typeface="Cambria Math" panose="02040503050406030204" pitchFamily="18" charset="0"/>
                          </a:rPr>
                        </m:ctrlPr>
                      </m:naryPr>
                      <m:sub>
                        <m:r>
                          <m:rPr>
                            <m:brk m:alnAt="23"/>
                          </m:rPr>
                          <a:rPr lang="en-US" sz="1700" b="0" i="1" smtClean="0">
                            <a:latin typeface="Cambria Math" panose="02040503050406030204" pitchFamily="18" charset="0"/>
                          </a:rPr>
                          <m:t>𝑘</m:t>
                        </m:r>
                        <m:r>
                          <a:rPr lang="en-US" sz="1700" b="0" i="1" smtClean="0">
                            <a:latin typeface="Cambria Math" panose="02040503050406030204" pitchFamily="18" charset="0"/>
                          </a:rPr>
                          <m:t>=1</m:t>
                        </m:r>
                      </m:sub>
                      <m:sup>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𝑛</m:t>
                            </m:r>
                          </m:e>
                          <m:sub>
                            <m:r>
                              <a:rPr lang="en-US" sz="1700" b="0" i="1" smtClean="0">
                                <a:latin typeface="Cambria Math" panose="02040503050406030204" pitchFamily="18" charset="0"/>
                              </a:rPr>
                              <m:t>𝑥</m:t>
                            </m:r>
                          </m:sub>
                        </m:sSub>
                      </m:sup>
                      <m:e>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𝑐</m:t>
                            </m:r>
                          </m:e>
                          <m:sub>
                            <m:r>
                              <a:rPr lang="en-US" sz="1700" b="0" i="1" smtClean="0">
                                <a:latin typeface="Cambria Math" panose="02040503050406030204" pitchFamily="18" charset="0"/>
                              </a:rPr>
                              <m:t>𝑘</m:t>
                            </m:r>
                          </m:sub>
                        </m:sSub>
                        <m:d>
                          <m:dPr>
                            <m:ctrlPr>
                              <a:rPr lang="en-US" sz="1700" b="0" i="1" smtClean="0">
                                <a:latin typeface="Cambria Math" panose="02040503050406030204" pitchFamily="18" charset="0"/>
                              </a:rPr>
                            </m:ctrlPr>
                          </m:dPr>
                          <m:e>
                            <m:r>
                              <a:rPr lang="en-US" sz="1700" b="1" i="1" smtClean="0">
                                <a:latin typeface="Cambria Math" panose="02040503050406030204" pitchFamily="18" charset="0"/>
                              </a:rPr>
                              <m:t>𝒙</m:t>
                            </m:r>
                          </m:e>
                        </m:d>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𝑐</m:t>
                            </m:r>
                          </m:e>
                          <m:sub>
                            <m:r>
                              <a:rPr lang="en-US" sz="1700" b="0" i="1" smtClean="0">
                                <a:latin typeface="Cambria Math" panose="02040503050406030204" pitchFamily="18" charset="0"/>
                              </a:rPr>
                              <m:t>𝑘</m:t>
                            </m:r>
                          </m:sub>
                        </m:sSub>
                        <m:d>
                          <m:dPr>
                            <m:ctrlPr>
                              <a:rPr lang="en-US" sz="1700" b="0" i="1" smtClean="0">
                                <a:latin typeface="Cambria Math" panose="02040503050406030204" pitchFamily="18" charset="0"/>
                              </a:rPr>
                            </m:ctrlPr>
                          </m:dPr>
                          <m:e>
                            <m:sSup>
                              <m:sSupPr>
                                <m:ctrlPr>
                                  <a:rPr lang="en-US" sz="1700" b="1" i="1" smtClean="0">
                                    <a:latin typeface="Cambria Math" panose="02040503050406030204" pitchFamily="18" charset="0"/>
                                  </a:rPr>
                                </m:ctrlPr>
                              </m:sSupPr>
                              <m:e>
                                <m:r>
                                  <a:rPr lang="en-US" sz="1700" b="1" i="1" smtClean="0">
                                    <a:latin typeface="Cambria Math" panose="02040503050406030204" pitchFamily="18" charset="0"/>
                                  </a:rPr>
                                  <m:t>𝒙</m:t>
                                </m:r>
                              </m:e>
                              <m:sup>
                                <m:r>
                                  <a:rPr lang="en-US" sz="1700" b="1" i="1" smtClean="0">
                                    <a:latin typeface="Cambria Math" panose="02040503050406030204" pitchFamily="18" charset="0"/>
                                  </a:rPr>
                                  <m:t>′</m:t>
                                </m:r>
                              </m:sup>
                            </m:sSup>
                          </m:e>
                        </m:d>
                      </m:e>
                    </m:nary>
                  </m:oMath>
                </a14:m>
                <a:r>
                  <a:rPr lang="en-US" sz="1700" b="0" dirty="0"/>
                  <a:t>, </a:t>
                </a:r>
                <a14:m>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𝑐</m:t>
                        </m:r>
                      </m:e>
                      <m:sub>
                        <m:r>
                          <a:rPr lang="en-US" sz="1700" b="0" i="1" smtClean="0">
                            <a:latin typeface="Cambria Math" panose="02040503050406030204" pitchFamily="18" charset="0"/>
                          </a:rPr>
                          <m:t>𝑘</m:t>
                        </m:r>
                      </m:sub>
                    </m:sSub>
                    <m:d>
                      <m:dPr>
                        <m:ctrlPr>
                          <a:rPr lang="en-US" sz="1700" b="0" i="1" smtClean="0">
                            <a:latin typeface="Cambria Math" panose="02040503050406030204" pitchFamily="18" charset="0"/>
                          </a:rPr>
                        </m:ctrlPr>
                      </m:dPr>
                      <m:e>
                        <m:r>
                          <a:rPr lang="en-US" sz="1700" b="1" i="1" smtClean="0">
                            <a:latin typeface="Cambria Math" panose="02040503050406030204" pitchFamily="18" charset="0"/>
                          </a:rPr>
                          <m:t>𝒙</m:t>
                        </m:r>
                      </m:e>
                    </m:d>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1</m:t>
                        </m:r>
                      </m:num>
                      <m:den>
                        <m:r>
                          <a:rPr lang="en-US" sz="1700" b="0" i="1" smtClean="0">
                            <a:latin typeface="Cambria Math" panose="02040503050406030204" pitchFamily="18" charset="0"/>
                          </a:rPr>
                          <m:t>𝑚</m:t>
                        </m:r>
                      </m:den>
                    </m:f>
                    <m:nary>
                      <m:naryPr>
                        <m:chr m:val="∑"/>
                        <m:ctrlPr>
                          <a:rPr lang="en-US" sz="1700" b="0" i="1" smtClean="0">
                            <a:latin typeface="Cambria Math" panose="02040503050406030204" pitchFamily="18" charset="0"/>
                          </a:rPr>
                        </m:ctrlPr>
                      </m:naryPr>
                      <m:sub>
                        <m:r>
                          <m:rPr>
                            <m:brk m:alnAt="23"/>
                          </m:rPr>
                          <a:rPr lang="en-US" sz="1700" b="0" i="1" smtClean="0">
                            <a:latin typeface="Cambria Math" panose="02040503050406030204" pitchFamily="18" charset="0"/>
                          </a:rPr>
                          <m:t>𝑖</m:t>
                        </m:r>
                        <m:r>
                          <a:rPr lang="en-US" sz="1700" b="0" i="1" smtClean="0">
                            <a:latin typeface="Cambria Math" panose="02040503050406030204" pitchFamily="18" charset="0"/>
                          </a:rPr>
                          <m:t>=1</m:t>
                        </m:r>
                      </m:sub>
                      <m:sup>
                        <m:r>
                          <a:rPr lang="en-US" sz="1700" b="0" i="1" smtClean="0">
                            <a:latin typeface="Cambria Math" panose="02040503050406030204" pitchFamily="18" charset="0"/>
                          </a:rPr>
                          <m:t>𝑚</m:t>
                        </m:r>
                      </m:sup>
                      <m:e>
                        <m:r>
                          <a:rPr lang="en-US" sz="1700" b="0" i="1" smtClean="0">
                            <a:latin typeface="Cambria Math" panose="02040503050406030204" pitchFamily="18" charset="0"/>
                          </a:rPr>
                          <m:t>𝐼</m:t>
                        </m:r>
                        <m:r>
                          <a:rPr lang="en-US" sz="1700" b="0"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𝑥</m:t>
                            </m:r>
                          </m:e>
                          <m:sub>
                            <m:r>
                              <a:rPr lang="en-US" sz="1700" b="0" i="1" smtClean="0">
                                <a:latin typeface="Cambria Math" panose="02040503050406030204" pitchFamily="18" charset="0"/>
                              </a:rPr>
                              <m:t>𝑖</m:t>
                            </m:r>
                          </m:sub>
                        </m:sSub>
                        <m:r>
                          <a:rPr lang="en-US" sz="1700" b="0" i="1" smtClean="0">
                            <a:latin typeface="Cambria Math" panose="02040503050406030204" pitchFamily="18" charset="0"/>
                          </a:rPr>
                          <m:t>=</m:t>
                        </m:r>
                        <m:r>
                          <a:rPr lang="en-US" sz="1700" b="0" i="1" smtClean="0">
                            <a:latin typeface="Cambria Math" panose="02040503050406030204" pitchFamily="18" charset="0"/>
                          </a:rPr>
                          <m:t>𝑘</m:t>
                        </m:r>
                        <m:r>
                          <a:rPr lang="en-US" sz="1700" b="0" i="1" smtClean="0">
                            <a:latin typeface="Cambria Math" panose="02040503050406030204" pitchFamily="18" charset="0"/>
                          </a:rPr>
                          <m:t>)</m:t>
                        </m:r>
                      </m:e>
                    </m:nary>
                  </m:oMath>
                </a14:m>
                <a:endParaRPr lang="en-US" sz="1700" b="0" dirty="0"/>
              </a:p>
              <a:p>
                <a:pPr lvl="2"/>
                <a14:m>
                  <m:oMath xmlns:m="http://schemas.openxmlformats.org/officeDocument/2006/math">
                    <m:r>
                      <a:rPr lang="en-US" sz="1600" b="1" i="1" smtClean="0">
                        <a:latin typeface="Cambria Math" panose="02040503050406030204" pitchFamily="18" charset="0"/>
                      </a:rPr>
                      <m:t>𝒙</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𝑚</m:t>
                            </m:r>
                          </m:sub>
                        </m:sSub>
                      </m:e>
                    </m:d>
                    <m:r>
                      <a:rPr lang="en-US" sz="1600" b="0" i="1" smtClean="0">
                        <a:latin typeface="Cambria Math" panose="02040503050406030204" pitchFamily="18" charset="0"/>
                      </a:rPr>
                      <m:t> </m:t>
                    </m:r>
                    <m:r>
                      <m:rPr>
                        <m:sty m:val="p"/>
                      </m:rPr>
                      <a:rPr lang="en-US" sz="1600" b="0" i="0" smtClean="0">
                        <a:latin typeface="Cambria Math" panose="02040503050406030204" pitchFamily="18" charset="0"/>
                      </a:rPr>
                      <m:t>and</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𝑛</m:t>
                            </m:r>
                          </m:e>
                          <m:sub>
                            <m:r>
                              <a:rPr lang="en-US" sz="1600" b="0" i="1" smtClean="0">
                                <a:latin typeface="Cambria Math" panose="02040503050406030204" pitchFamily="18" charset="0"/>
                                <a:ea typeface="Cambria Math" panose="02040503050406030204" pitchFamily="18" charset="0"/>
                              </a:rPr>
                              <m:t>𝑥</m:t>
                            </m:r>
                          </m:sub>
                        </m:sSub>
                      </m:e>
                    </m:d>
                  </m:oMath>
                </a14:m>
                <a:r>
                  <a:rPr lang="en-US" sz="1600" dirty="0"/>
                  <a:t> where </a:t>
                </a:r>
                <a14:m>
                  <m:oMath xmlns:m="http://schemas.openxmlformats.org/officeDocument/2006/math">
                    <m:r>
                      <a:rPr lang="en-US" sz="1600" b="0" i="1" smtClean="0">
                        <a:latin typeface="Cambria Math" panose="02040503050406030204" pitchFamily="18" charset="0"/>
                      </a:rPr>
                      <m:t>𝑚</m:t>
                    </m:r>
                  </m:oMath>
                </a14:m>
                <a:r>
                  <a:rPr lang="en-US" sz="1600" dirty="0"/>
                  <a:t> is the length of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oMath>
                </a14:m>
                <a:r>
                  <a:rPr lang="en-US" sz="1600" dirty="0"/>
                  <a:t>, </a:t>
                </a:r>
                <a14:m>
                  <m:oMath xmlns:m="http://schemas.openxmlformats.org/officeDocument/2006/math">
                    <m:r>
                      <a:rPr lang="en-US" sz="1600" b="0" i="1" smtClean="0">
                        <a:latin typeface="Cambria Math" panose="02040503050406030204" pitchFamily="18" charset="0"/>
                      </a:rPr>
                      <m:t>𝑘</m:t>
                    </m:r>
                  </m:oMath>
                </a14:m>
                <a:r>
                  <a:rPr lang="en-US" sz="1600" dirty="0"/>
                  <a:t> corresponds to the symbol (e.g., amino acids: A-R-N-D…)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𝑥</m:t>
                        </m:r>
                      </m:sub>
                    </m:sSub>
                  </m:oMath>
                </a14:m>
                <a:r>
                  <a:rPr lang="en-US" sz="1600" dirty="0"/>
                  <a:t> is the number of symbols that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oMath>
                </a14:m>
                <a:r>
                  <a:rPr lang="en-US" sz="1600" dirty="0"/>
                  <a:t> can assume.</a:t>
                </a:r>
              </a:p>
              <a:p>
                <a:pPr lvl="2"/>
                <a:r>
                  <a:rPr lang="en-US" sz="1600" dirty="0"/>
                  <a:t>Simple, cheap computational cost and used primarily as a kernel for text processing.</a:t>
                </a:r>
                <a:endParaRPr lang="en-US" dirty="0"/>
              </a:p>
              <a:p>
                <a:r>
                  <a:rPr lang="en-US" sz="2000" dirty="0"/>
                  <a:t>Second Order Count Kernel (CK2)</a:t>
                </a:r>
              </a:p>
              <a:p>
                <a:pPr lvl="1"/>
                <a14:m>
                  <m:oMath xmlns:m="http://schemas.openxmlformats.org/officeDocument/2006/math">
                    <m:r>
                      <a:rPr lang="en-US" sz="1700" i="1">
                        <a:latin typeface="Cambria Math" panose="02040503050406030204" pitchFamily="18" charset="0"/>
                      </a:rPr>
                      <m:t>𝐾</m:t>
                    </m:r>
                    <m:d>
                      <m:dPr>
                        <m:ctrlPr>
                          <a:rPr lang="en-US" sz="1700" i="1">
                            <a:latin typeface="Cambria Math" panose="02040503050406030204" pitchFamily="18" charset="0"/>
                          </a:rPr>
                        </m:ctrlPr>
                      </m:dPr>
                      <m:e>
                        <m:r>
                          <a:rPr lang="en-US" sz="1700" b="1" i="1">
                            <a:latin typeface="Cambria Math" panose="02040503050406030204" pitchFamily="18" charset="0"/>
                          </a:rPr>
                          <m:t>𝒙</m:t>
                        </m:r>
                        <m:r>
                          <a:rPr lang="en-US" sz="1700" i="1">
                            <a:latin typeface="Cambria Math" panose="02040503050406030204" pitchFamily="18" charset="0"/>
                          </a:rPr>
                          <m:t>,</m:t>
                        </m:r>
                        <m:sSup>
                          <m:sSupPr>
                            <m:ctrlPr>
                              <a:rPr lang="en-US" sz="1700" b="1" i="1">
                                <a:latin typeface="Cambria Math" panose="02040503050406030204" pitchFamily="18" charset="0"/>
                              </a:rPr>
                            </m:ctrlPr>
                          </m:sSupPr>
                          <m:e>
                            <m:r>
                              <a:rPr lang="en-US" sz="1700" b="1" i="1">
                                <a:latin typeface="Cambria Math" panose="02040503050406030204" pitchFamily="18" charset="0"/>
                              </a:rPr>
                              <m:t>𝒙</m:t>
                            </m:r>
                          </m:e>
                          <m:sup>
                            <m:r>
                              <a:rPr lang="en-US" sz="1700" b="1" i="1">
                                <a:latin typeface="Cambria Math" panose="02040503050406030204" pitchFamily="18" charset="0"/>
                              </a:rPr>
                              <m:t>′</m:t>
                            </m:r>
                          </m:sup>
                        </m:sSup>
                      </m:e>
                    </m:d>
                    <m:r>
                      <a:rPr lang="en-US" sz="1700" i="1">
                        <a:latin typeface="Cambria Math" panose="02040503050406030204" pitchFamily="18" charset="0"/>
                      </a:rPr>
                      <m:t>=</m:t>
                    </m:r>
                    <m:nary>
                      <m:naryPr>
                        <m:chr m:val="∑"/>
                        <m:ctrlPr>
                          <a:rPr lang="en-US" sz="1700" i="1">
                            <a:latin typeface="Cambria Math" panose="02040503050406030204" pitchFamily="18" charset="0"/>
                          </a:rPr>
                        </m:ctrlPr>
                      </m:naryPr>
                      <m:sub>
                        <m:r>
                          <m:rPr>
                            <m:brk m:alnAt="23"/>
                          </m:rPr>
                          <a:rPr lang="en-US" sz="1700" i="1">
                            <a:latin typeface="Cambria Math" panose="02040503050406030204" pitchFamily="18" charset="0"/>
                          </a:rPr>
                          <m:t>𝑘</m:t>
                        </m:r>
                        <m:r>
                          <a:rPr lang="en-US" sz="1700" i="1">
                            <a:latin typeface="Cambria Math" panose="02040503050406030204" pitchFamily="18" charset="0"/>
                          </a:rPr>
                          <m:t>=1</m:t>
                        </m:r>
                      </m:sub>
                      <m:sup>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i="1">
                                <a:latin typeface="Cambria Math" panose="02040503050406030204" pitchFamily="18" charset="0"/>
                              </a:rPr>
                              <m:t>𝑥</m:t>
                            </m:r>
                          </m:sub>
                        </m:sSub>
                      </m:sup>
                      <m:e>
                        <m:nary>
                          <m:naryPr>
                            <m:chr m:val="∑"/>
                            <m:ctrlPr>
                              <a:rPr lang="en-US" sz="1700" i="1" smtClean="0">
                                <a:latin typeface="Cambria Math" panose="02040503050406030204" pitchFamily="18" charset="0"/>
                              </a:rPr>
                            </m:ctrlPr>
                          </m:naryPr>
                          <m:sub>
                            <m:sSup>
                              <m:sSupPr>
                                <m:ctrlPr>
                                  <a:rPr lang="en-US" sz="1700" b="0" i="1" smtClean="0">
                                    <a:latin typeface="Cambria Math" panose="02040503050406030204" pitchFamily="18" charset="0"/>
                                  </a:rPr>
                                </m:ctrlPr>
                              </m:sSupPr>
                              <m:e>
                                <m:r>
                                  <m:rPr>
                                    <m:brk m:alnAt="23"/>
                                  </m:rPr>
                                  <a:rPr lang="en-US" sz="1700" b="0" i="1" smtClean="0">
                                    <a:latin typeface="Cambria Math" panose="02040503050406030204" pitchFamily="18" charset="0"/>
                                  </a:rPr>
                                  <m:t>𝑘</m:t>
                                </m:r>
                              </m:e>
                              <m:sup>
                                <m:r>
                                  <a:rPr lang="en-US" sz="1700" b="0" i="1" smtClean="0">
                                    <a:latin typeface="Cambria Math" panose="02040503050406030204" pitchFamily="18" charset="0"/>
                                  </a:rPr>
                                  <m:t>′</m:t>
                                </m:r>
                              </m:sup>
                            </m:sSup>
                            <m:r>
                              <m:rPr>
                                <m:brk m:alnAt="23"/>
                              </m:rPr>
                              <a:rPr lang="en-US" sz="1700" b="0" i="1" smtClean="0">
                                <a:latin typeface="Cambria Math" panose="02040503050406030204" pitchFamily="18" charset="0"/>
                              </a:rPr>
                              <m:t>=</m:t>
                            </m:r>
                            <m:r>
                              <a:rPr lang="en-US" sz="1700" b="0" i="1" smtClean="0">
                                <a:latin typeface="Cambria Math" panose="02040503050406030204" pitchFamily="18" charset="0"/>
                              </a:rPr>
                              <m:t>1</m:t>
                            </m:r>
                          </m:sub>
                          <m:sup>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𝑛</m:t>
                                </m:r>
                              </m:e>
                              <m:sub>
                                <m:r>
                                  <a:rPr lang="en-US" sz="1700" b="0" i="1" smtClean="0">
                                    <a:latin typeface="Cambria Math" panose="02040503050406030204" pitchFamily="18" charset="0"/>
                                  </a:rPr>
                                  <m:t>𝑥</m:t>
                                </m:r>
                              </m:sub>
                            </m:sSub>
                          </m:sup>
                          <m:e>
                            <m:r>
                              <a:rPr lang="en-US" sz="1700" b="0" i="1" smtClean="0">
                                <a:latin typeface="Cambria Math" panose="02040503050406030204" pitchFamily="18" charset="0"/>
                              </a:rPr>
                              <m:t> </m:t>
                            </m:r>
                          </m:e>
                        </m:nary>
                        <m:sSub>
                          <m:sSubPr>
                            <m:ctrlPr>
                              <a:rPr lang="en-US" sz="1700" i="1">
                                <a:latin typeface="Cambria Math" panose="02040503050406030204" pitchFamily="18" charset="0"/>
                              </a:rPr>
                            </m:ctrlPr>
                          </m:sSubPr>
                          <m:e>
                            <m:r>
                              <a:rPr lang="en-US" sz="1700" i="1">
                                <a:latin typeface="Cambria Math" panose="02040503050406030204" pitchFamily="18" charset="0"/>
                              </a:rPr>
                              <m:t>𝑐</m:t>
                            </m:r>
                          </m:e>
                          <m:sub>
                            <m:r>
                              <a:rPr lang="en-US" sz="1700" i="1">
                                <a:latin typeface="Cambria Math" panose="02040503050406030204" pitchFamily="18" charset="0"/>
                              </a:rPr>
                              <m:t>𝑘</m:t>
                            </m:r>
                            <m:sSup>
                              <m:sSupPr>
                                <m:ctrlPr>
                                  <a:rPr lang="en-US" sz="1700" b="0" i="1" smtClean="0">
                                    <a:latin typeface="Cambria Math" panose="02040503050406030204" pitchFamily="18" charset="0"/>
                                  </a:rPr>
                                </m:ctrlPr>
                              </m:sSupPr>
                              <m:e>
                                <m:r>
                                  <a:rPr lang="en-US" sz="1700" b="0" i="1" smtClean="0">
                                    <a:latin typeface="Cambria Math" panose="02040503050406030204" pitchFamily="18" charset="0"/>
                                  </a:rPr>
                                  <m:t>𝑘</m:t>
                                </m:r>
                              </m:e>
                              <m:sup>
                                <m:r>
                                  <a:rPr lang="en-US" sz="1700" b="0" i="1" smtClean="0">
                                    <a:latin typeface="Cambria Math" panose="02040503050406030204" pitchFamily="18" charset="0"/>
                                  </a:rPr>
                                  <m:t>′</m:t>
                                </m:r>
                              </m:sup>
                            </m:sSup>
                          </m:sub>
                        </m:sSub>
                        <m:d>
                          <m:dPr>
                            <m:ctrlPr>
                              <a:rPr lang="en-US" sz="1700" i="1">
                                <a:latin typeface="Cambria Math" panose="02040503050406030204" pitchFamily="18" charset="0"/>
                              </a:rPr>
                            </m:ctrlPr>
                          </m:dPr>
                          <m:e>
                            <m:r>
                              <a:rPr lang="en-US" sz="1700" b="1" i="1">
                                <a:latin typeface="Cambria Math" panose="02040503050406030204" pitchFamily="18" charset="0"/>
                              </a:rPr>
                              <m:t>𝒙</m:t>
                            </m:r>
                          </m:e>
                        </m:d>
                        <m:sSub>
                          <m:sSubPr>
                            <m:ctrlPr>
                              <a:rPr lang="en-US" sz="1700" i="1">
                                <a:latin typeface="Cambria Math" panose="02040503050406030204" pitchFamily="18" charset="0"/>
                              </a:rPr>
                            </m:ctrlPr>
                          </m:sSubPr>
                          <m:e>
                            <m:r>
                              <a:rPr lang="en-US" sz="1700" i="1">
                                <a:latin typeface="Cambria Math" panose="02040503050406030204" pitchFamily="18" charset="0"/>
                              </a:rPr>
                              <m:t>𝑐</m:t>
                            </m:r>
                          </m:e>
                          <m:sub>
                            <m:r>
                              <a:rPr lang="en-US" sz="1700" i="1">
                                <a:latin typeface="Cambria Math" panose="02040503050406030204" pitchFamily="18" charset="0"/>
                              </a:rPr>
                              <m:t>𝑘</m:t>
                            </m:r>
                            <m:sSup>
                              <m:sSupPr>
                                <m:ctrlPr>
                                  <a:rPr lang="en-US" sz="1700" b="0" i="1" smtClean="0">
                                    <a:latin typeface="Cambria Math" panose="02040503050406030204" pitchFamily="18" charset="0"/>
                                  </a:rPr>
                                </m:ctrlPr>
                              </m:sSupPr>
                              <m:e>
                                <m:r>
                                  <a:rPr lang="en-US" sz="1700" b="0" i="1" smtClean="0">
                                    <a:latin typeface="Cambria Math" panose="02040503050406030204" pitchFamily="18" charset="0"/>
                                  </a:rPr>
                                  <m:t>𝑘</m:t>
                                </m:r>
                              </m:e>
                              <m:sup>
                                <m:r>
                                  <a:rPr lang="en-US" sz="1700" b="0" i="1" smtClean="0">
                                    <a:latin typeface="Cambria Math" panose="02040503050406030204" pitchFamily="18" charset="0"/>
                                  </a:rPr>
                                  <m:t>′</m:t>
                                </m:r>
                              </m:sup>
                            </m:sSup>
                          </m:sub>
                        </m:sSub>
                        <m:d>
                          <m:dPr>
                            <m:ctrlPr>
                              <a:rPr lang="en-US" sz="1700" i="1">
                                <a:latin typeface="Cambria Math" panose="02040503050406030204" pitchFamily="18" charset="0"/>
                              </a:rPr>
                            </m:ctrlPr>
                          </m:dPr>
                          <m:e>
                            <m:sSup>
                              <m:sSupPr>
                                <m:ctrlPr>
                                  <a:rPr lang="en-US" sz="1700" b="1" i="1">
                                    <a:latin typeface="Cambria Math" panose="02040503050406030204" pitchFamily="18" charset="0"/>
                                  </a:rPr>
                                </m:ctrlPr>
                              </m:sSupPr>
                              <m:e>
                                <m:r>
                                  <a:rPr lang="en-US" sz="1700" b="1" i="1">
                                    <a:latin typeface="Cambria Math" panose="02040503050406030204" pitchFamily="18" charset="0"/>
                                  </a:rPr>
                                  <m:t>𝒙</m:t>
                                </m:r>
                              </m:e>
                              <m:sup>
                                <m:r>
                                  <a:rPr lang="en-US" sz="1700" b="1" i="1">
                                    <a:latin typeface="Cambria Math" panose="02040503050406030204" pitchFamily="18" charset="0"/>
                                  </a:rPr>
                                  <m:t>′</m:t>
                                </m:r>
                              </m:sup>
                            </m:sSup>
                          </m:e>
                        </m:d>
                      </m:e>
                    </m:nary>
                  </m:oMath>
                </a14:m>
                <a:r>
                  <a:rPr lang="en-US" sz="1700" dirty="0"/>
                  <a:t>,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𝑐</m:t>
                        </m:r>
                      </m:e>
                      <m:sub>
                        <m:r>
                          <a:rPr lang="en-US" sz="1700" i="1">
                            <a:latin typeface="Cambria Math" panose="02040503050406030204" pitchFamily="18" charset="0"/>
                          </a:rPr>
                          <m:t>𝑘</m:t>
                        </m:r>
                        <m:sSup>
                          <m:sSupPr>
                            <m:ctrlPr>
                              <a:rPr lang="en-US" sz="1700" b="0" i="1" smtClean="0">
                                <a:latin typeface="Cambria Math" panose="02040503050406030204" pitchFamily="18" charset="0"/>
                              </a:rPr>
                            </m:ctrlPr>
                          </m:sSupPr>
                          <m:e>
                            <m:r>
                              <a:rPr lang="en-US" sz="1700" b="0" i="1" smtClean="0">
                                <a:latin typeface="Cambria Math" panose="02040503050406030204" pitchFamily="18" charset="0"/>
                              </a:rPr>
                              <m:t>𝑘</m:t>
                            </m:r>
                          </m:e>
                          <m:sup>
                            <m:r>
                              <a:rPr lang="en-US" sz="1700" b="0" i="1" smtClean="0">
                                <a:latin typeface="Cambria Math" panose="02040503050406030204" pitchFamily="18" charset="0"/>
                              </a:rPr>
                              <m:t>′</m:t>
                            </m:r>
                          </m:sup>
                        </m:sSup>
                      </m:sub>
                    </m:sSub>
                    <m:d>
                      <m:dPr>
                        <m:ctrlPr>
                          <a:rPr lang="en-US" sz="1700" i="1">
                            <a:latin typeface="Cambria Math" panose="02040503050406030204" pitchFamily="18" charset="0"/>
                          </a:rPr>
                        </m:ctrlPr>
                      </m:dPr>
                      <m:e>
                        <m:r>
                          <a:rPr lang="en-US" sz="1700" b="1" i="1">
                            <a:latin typeface="Cambria Math" panose="02040503050406030204" pitchFamily="18" charset="0"/>
                          </a:rPr>
                          <m:t>𝒙</m:t>
                        </m:r>
                      </m:e>
                    </m:d>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1</m:t>
                        </m:r>
                      </m:num>
                      <m:den>
                        <m:r>
                          <a:rPr lang="en-US" sz="1700" i="1">
                            <a:latin typeface="Cambria Math" panose="02040503050406030204" pitchFamily="18" charset="0"/>
                          </a:rPr>
                          <m:t>𝑚</m:t>
                        </m:r>
                        <m:r>
                          <a:rPr lang="en-US" sz="1700" b="0" i="1" smtClean="0">
                            <a:latin typeface="Cambria Math" panose="02040503050406030204" pitchFamily="18" charset="0"/>
                          </a:rPr>
                          <m:t>−1</m:t>
                        </m:r>
                      </m:den>
                    </m:f>
                    <m:nary>
                      <m:naryPr>
                        <m:chr m:val="∑"/>
                        <m:ctrlPr>
                          <a:rPr lang="en-US" sz="1700" i="1">
                            <a:latin typeface="Cambria Math" panose="02040503050406030204" pitchFamily="18" charset="0"/>
                          </a:rPr>
                        </m:ctrlPr>
                      </m:naryPr>
                      <m:sub>
                        <m:r>
                          <m:rPr>
                            <m:brk m:alnAt="23"/>
                          </m:rPr>
                          <a:rPr lang="en-US" sz="1700" i="1">
                            <a:latin typeface="Cambria Math" panose="02040503050406030204" pitchFamily="18" charset="0"/>
                          </a:rPr>
                          <m:t>𝑖</m:t>
                        </m:r>
                        <m:r>
                          <a:rPr lang="en-US" sz="1700" i="1">
                            <a:latin typeface="Cambria Math" panose="02040503050406030204" pitchFamily="18" charset="0"/>
                          </a:rPr>
                          <m:t>=1</m:t>
                        </m:r>
                      </m:sub>
                      <m:sup>
                        <m:r>
                          <a:rPr lang="en-US" sz="1700" i="1">
                            <a:latin typeface="Cambria Math" panose="02040503050406030204" pitchFamily="18" charset="0"/>
                          </a:rPr>
                          <m:t>𝑚</m:t>
                        </m:r>
                        <m:r>
                          <a:rPr lang="en-US" sz="1700" b="0" i="1" smtClean="0">
                            <a:latin typeface="Cambria Math" panose="02040503050406030204" pitchFamily="18" charset="0"/>
                          </a:rPr>
                          <m:t>−1</m:t>
                        </m:r>
                      </m:sup>
                      <m:e>
                        <m:r>
                          <a:rPr lang="en-US" sz="1700" i="1">
                            <a:latin typeface="Cambria Math" panose="02040503050406030204" pitchFamily="18" charset="0"/>
                          </a:rPr>
                          <m:t>𝐼</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𝑥</m:t>
                                </m:r>
                              </m:e>
                              <m:sub>
                                <m:r>
                                  <a:rPr lang="en-US" sz="1700" i="1">
                                    <a:latin typeface="Cambria Math" panose="02040503050406030204" pitchFamily="18" charset="0"/>
                                  </a:rPr>
                                  <m:t>𝑖</m:t>
                                </m:r>
                              </m:sub>
                            </m:sSub>
                            <m:r>
                              <a:rPr lang="en-US" sz="1700" i="1">
                                <a:latin typeface="Cambria Math" panose="02040503050406030204" pitchFamily="18" charset="0"/>
                              </a:rPr>
                              <m:t>=</m:t>
                            </m:r>
                            <m:r>
                              <a:rPr lang="en-US" sz="1700" i="1">
                                <a:latin typeface="Cambria Math" panose="02040503050406030204" pitchFamily="18" charset="0"/>
                              </a:rPr>
                              <m:t>𝑘</m:t>
                            </m:r>
                          </m:e>
                        </m:d>
                      </m:e>
                    </m:nary>
                    <m:r>
                      <a:rPr lang="en-US" sz="1700" b="0" i="1" smtClean="0">
                        <a:latin typeface="Cambria Math" panose="02040503050406030204" pitchFamily="18" charset="0"/>
                      </a:rPr>
                      <m:t>𝐼</m:t>
                    </m:r>
                    <m:r>
                      <a:rPr lang="en-US" sz="1700" b="0"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𝑥</m:t>
                        </m:r>
                      </m:e>
                      <m:sub>
                        <m:r>
                          <a:rPr lang="en-US" sz="1700" b="0" i="1" smtClean="0">
                            <a:latin typeface="Cambria Math" panose="02040503050406030204" pitchFamily="18" charset="0"/>
                          </a:rPr>
                          <m:t>𝑖</m:t>
                        </m:r>
                        <m:r>
                          <a:rPr lang="en-US" sz="1700" b="0" i="1" smtClean="0">
                            <a:latin typeface="Cambria Math" panose="02040503050406030204" pitchFamily="18" charset="0"/>
                          </a:rPr>
                          <m:t>+1</m:t>
                        </m:r>
                      </m:sub>
                    </m:sSub>
                    <m:r>
                      <a:rPr lang="en-US" sz="1700" b="0" i="1" smtClean="0">
                        <a:latin typeface="Cambria Math" panose="02040503050406030204" pitchFamily="18" charset="0"/>
                      </a:rPr>
                      <m:t>=</m:t>
                    </m:r>
                    <m:sSup>
                      <m:sSupPr>
                        <m:ctrlPr>
                          <a:rPr lang="en-US" sz="1700" b="0" i="1" smtClean="0">
                            <a:latin typeface="Cambria Math" panose="02040503050406030204" pitchFamily="18" charset="0"/>
                          </a:rPr>
                        </m:ctrlPr>
                      </m:sSupPr>
                      <m:e>
                        <m:r>
                          <a:rPr lang="en-US" sz="1700" b="0" i="1" smtClean="0">
                            <a:latin typeface="Cambria Math" panose="02040503050406030204" pitchFamily="18" charset="0"/>
                          </a:rPr>
                          <m:t>𝑘</m:t>
                        </m:r>
                      </m:e>
                      <m:sup>
                        <m:r>
                          <a:rPr lang="en-US" sz="1700" b="0" i="1" smtClean="0">
                            <a:latin typeface="Cambria Math" panose="02040503050406030204" pitchFamily="18" charset="0"/>
                          </a:rPr>
                          <m:t>′</m:t>
                        </m:r>
                      </m:sup>
                    </m:sSup>
                    <m:r>
                      <a:rPr lang="en-US" sz="1700" b="0" i="1" smtClean="0">
                        <a:latin typeface="Cambria Math" panose="02040503050406030204" pitchFamily="18" charset="0"/>
                      </a:rPr>
                      <m:t>)</m:t>
                    </m:r>
                  </m:oMath>
                </a14:m>
                <a:r>
                  <a:rPr lang="en-US" sz="1700" dirty="0"/>
                  <a:t>.</a:t>
                </a:r>
              </a:p>
              <a:p>
                <a:pPr lvl="2"/>
                <a14:m>
                  <m:oMath xmlns:m="http://schemas.openxmlformats.org/officeDocument/2006/math">
                    <m:r>
                      <a:rPr lang="en-US" sz="1600" b="1" i="1">
                        <a:latin typeface="Cambria Math" panose="02040503050406030204" pitchFamily="18" charset="0"/>
                      </a:rPr>
                      <m:t>𝒙</m:t>
                    </m:r>
                    <m:r>
                      <a:rPr lang="en-US" sz="1600" i="1">
                        <a:latin typeface="Cambria Math" panose="02040503050406030204" pitchFamily="18" charset="0"/>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𝑚</m:t>
                            </m:r>
                          </m:sub>
                        </m:sSub>
                      </m:e>
                    </m:d>
                    <m:r>
                      <a:rPr lang="en-US" sz="1600" i="1">
                        <a:latin typeface="Cambria Math" panose="02040503050406030204" pitchFamily="18" charset="0"/>
                      </a:rPr>
                      <m:t> </m:t>
                    </m:r>
                    <m:r>
                      <m:rPr>
                        <m:sty m:val="p"/>
                      </m:rPr>
                      <a:rPr lang="en-US" sz="1600">
                        <a:latin typeface="Cambria Math" panose="02040503050406030204" pitchFamily="18" charset="0"/>
                      </a:rPr>
                      <m:t>and</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m:t>
                    </m:r>
                    <m:d>
                      <m:dPr>
                        <m:begChr m:val="{"/>
                        <m:endChr m:val="}"/>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1,…,</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𝑛</m:t>
                            </m:r>
                          </m:e>
                          <m:sub>
                            <m:r>
                              <a:rPr lang="en-US" sz="1600" i="1">
                                <a:latin typeface="Cambria Math" panose="02040503050406030204" pitchFamily="18" charset="0"/>
                                <a:ea typeface="Cambria Math" panose="02040503050406030204" pitchFamily="18" charset="0"/>
                              </a:rPr>
                              <m:t>𝑥</m:t>
                            </m:r>
                          </m:sub>
                        </m:sSub>
                      </m:e>
                    </m:d>
                  </m:oMath>
                </a14:m>
                <a:r>
                  <a:rPr lang="en-US" sz="1600" dirty="0"/>
                  <a:t> where </a:t>
                </a:r>
                <a14:m>
                  <m:oMath xmlns:m="http://schemas.openxmlformats.org/officeDocument/2006/math">
                    <m:r>
                      <a:rPr lang="en-US" sz="1600" i="1">
                        <a:latin typeface="Cambria Math" panose="02040503050406030204" pitchFamily="18" charset="0"/>
                      </a:rPr>
                      <m:t>𝑚</m:t>
                    </m:r>
                  </m:oMath>
                </a14:m>
                <a:r>
                  <a:rPr lang="en-US" sz="1600" dirty="0"/>
                  <a:t> is the length of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oMath>
                </a14:m>
                <a:r>
                  <a:rPr lang="en-US" sz="1600" dirty="0"/>
                  <a:t>, </a:t>
                </a:r>
                <a14:m>
                  <m:oMath xmlns:m="http://schemas.openxmlformats.org/officeDocument/2006/math">
                    <m:r>
                      <a:rPr lang="en-US" sz="1600" i="1">
                        <a:latin typeface="Cambria Math" panose="02040503050406030204" pitchFamily="18" charset="0"/>
                      </a:rPr>
                      <m:t>𝑘</m:t>
                    </m:r>
                  </m:oMath>
                </a14:m>
                <a:r>
                  <a:rPr lang="en-US" sz="1600" dirty="0"/>
                  <a:t> and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oMath>
                </a14:m>
                <a:r>
                  <a:rPr lang="en-US" sz="1600" dirty="0"/>
                  <a:t> correspond to the symbol (e.g., A-T-C-G)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𝑥</m:t>
                        </m:r>
                      </m:sub>
                    </m:sSub>
                  </m:oMath>
                </a14:m>
                <a:r>
                  <a:rPr lang="en-US" sz="1600" dirty="0"/>
                  <a:t> is the number of symbols that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oMath>
                </a14:m>
                <a:r>
                  <a:rPr lang="en-US" sz="1600" dirty="0"/>
                  <a:t> can assume.</a:t>
                </a:r>
              </a:p>
              <a:p>
                <a:pPr lvl="2"/>
                <a:r>
                  <a:rPr lang="en-US" sz="1600" dirty="0"/>
                  <a:t>Counts adjacent symbols. Used when latent variables are known or suspected to exist.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406769"/>
                <a:ext cx="8915400" cy="5266593"/>
              </a:xfrm>
              <a:blipFill>
                <a:blip r:embed="rId3"/>
                <a:stretch>
                  <a:fillRect l="-684" t="-694"/>
                </a:stretch>
              </a:blipFill>
            </p:spPr>
            <p:txBody>
              <a:bodyPr/>
              <a:lstStyle/>
              <a:p>
                <a:r>
                  <a:rPr lang="en-US">
                    <a:noFill/>
                  </a:rPr>
                  <a:t> </a:t>
                </a:r>
              </a:p>
            </p:txBody>
          </p:sp>
        </mc:Fallback>
      </mc:AlternateContent>
    </p:spTree>
    <p:extLst>
      <p:ext uri="{BB962C8B-B14F-4D97-AF65-F5344CB8AC3E}">
        <p14:creationId xmlns:p14="http://schemas.microsoft.com/office/powerpoint/2010/main" val="2335734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37965"/>
          </a:xfrm>
        </p:spPr>
        <p:txBody>
          <a:bodyPr/>
          <a:lstStyle/>
          <a:p>
            <a:r>
              <a:rPr lang="en-US" b="1" dirty="0"/>
              <a:t>CK1 Exemplified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62500" y="1362075"/>
                <a:ext cx="3810000" cy="3098284"/>
              </a:xfrm>
            </p:spPr>
            <p:txBody>
              <a:bodyPr wrap="square" anchor="t">
                <a:spAutoFit/>
              </a:bodyPr>
              <a:lstStyle/>
              <a:p>
                <a:pPr marL="0" indent="0" algn="ctr">
                  <a:buNone/>
                </a:pPr>
                <a:r>
                  <a:rPr lang="en-US" dirty="0"/>
                  <a:t>Two sample DNA sequences</a:t>
                </a: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𝑥</m:t>
                          </m:r>
                        </m:sub>
                      </m:sSub>
                      <m:r>
                        <a:rPr lang="en-US" i="1">
                          <a:latin typeface="Cambria Math" panose="02040503050406030204" pitchFamily="18" charset="0"/>
                        </a:rPr>
                        <m:t>=4</m:t>
                      </m:r>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=7</m:t>
                      </m:r>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𝑚</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smtClean="0">
                          <a:latin typeface="Cambria Math" panose="02040503050406030204" pitchFamily="18" charset="0"/>
                        </a:rPr>
                        <m:t>1</m:t>
                      </m:r>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𝐺</m:t>
                          </m:r>
                        </m:e>
                      </m:d>
                    </m:oMath>
                  </m:oMathPara>
                </a14:m>
                <a:endParaRPr lang="en-US" b="0" dirty="0"/>
              </a:p>
              <a:p>
                <a:pPr marL="0" indent="0" algn="ctr">
                  <a:buNone/>
                </a:pPr>
                <a:endParaRPr lang="en-US" dirty="0"/>
              </a:p>
              <a:p>
                <a:pPr marL="0" lvl="0" indent="0" algn="ctr">
                  <a:buNone/>
                </a:pPr>
                <a:endParaRPr lang="en-US" dirty="0"/>
              </a:p>
              <a:p>
                <a:pPr marL="0" indent="0" algn="ctr">
                  <a:buNone/>
                </a:pPr>
                <a:endParaRPr lang="en-US" dirty="0"/>
              </a:p>
              <a:p>
                <a:pPr marL="0" indent="0" algn="ct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62500" y="1362075"/>
                <a:ext cx="3810000" cy="3098284"/>
              </a:xfrm>
              <a:blipFill>
                <a:blip r:embed="rId2"/>
                <a:stretch>
                  <a:fillRect t="-982"/>
                </a:stretch>
              </a:blipFill>
            </p:spPr>
            <p:txBody>
              <a:bodyPr/>
              <a:lstStyle/>
              <a:p>
                <a:r>
                  <a:rPr lang="en-US">
                    <a:noFill/>
                  </a:rPr>
                  <a:t> </a:t>
                </a:r>
              </a:p>
            </p:txBody>
          </p:sp>
        </mc:Fallback>
      </mc:AlternateContent>
      <p:grpSp>
        <p:nvGrpSpPr>
          <p:cNvPr id="19" name="Group 18"/>
          <p:cNvGrpSpPr/>
          <p:nvPr/>
        </p:nvGrpSpPr>
        <p:grpSpPr>
          <a:xfrm>
            <a:off x="2764627" y="1934452"/>
            <a:ext cx="7819292" cy="4725851"/>
            <a:chOff x="2764627" y="1934452"/>
            <a:chExt cx="7819292" cy="4725851"/>
          </a:xfrm>
        </p:grpSpPr>
        <mc:AlternateContent xmlns:mc="http://schemas.openxmlformats.org/markup-compatibility/2006" xmlns:a14="http://schemas.microsoft.com/office/drawing/2010/main">
          <mc:Choice Requires="a14">
            <p:sp>
              <p:nvSpPr>
                <p:cNvPr id="6" name="Rounded Rectangle 5"/>
                <p:cNvSpPr>
                  <a:spLocks/>
                </p:cNvSpPr>
                <p:nvPr/>
              </p:nvSpPr>
              <p:spPr>
                <a:xfrm>
                  <a:off x="2764627" y="1934452"/>
                  <a:ext cx="2468440" cy="943078"/>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𝑥</m:t>
                        </m:r>
                        <m:r>
                          <a:rPr lang="en-US" i="1" smtClean="0">
                            <a:solidFill>
                              <a:schemeClr val="tx1"/>
                            </a:solidFill>
                            <a:latin typeface="Cambria Math" panose="02040503050406030204" pitchFamily="18" charset="0"/>
                          </a:rPr>
                          <m:t>=</m:t>
                        </m:r>
                        <m:r>
                          <a:rPr lang="en-US" b="0" i="1" smtClean="0">
                            <a:solidFill>
                              <a:srgbClr val="FFC000"/>
                            </a:solidFill>
                            <a:latin typeface="Cambria Math" panose="02040503050406030204" pitchFamily="18" charset="0"/>
                          </a:rPr>
                          <m:t>𝐴𝐴</m:t>
                        </m:r>
                        <m:r>
                          <a:rPr lang="en-US" b="0" i="1" smtClean="0">
                            <a:solidFill>
                              <a:srgbClr val="FF0000"/>
                            </a:solidFill>
                            <a:latin typeface="Cambria Math" panose="02040503050406030204" pitchFamily="18" charset="0"/>
                          </a:rPr>
                          <m:t>𝑇</m:t>
                        </m:r>
                        <m:r>
                          <a:rPr lang="en-US" b="0" i="1" smtClean="0">
                            <a:solidFill>
                              <a:srgbClr val="FFFF00"/>
                            </a:solidFill>
                            <a:latin typeface="Cambria Math" panose="02040503050406030204" pitchFamily="18" charset="0"/>
                          </a:rPr>
                          <m:t>𝐶𝐶</m:t>
                        </m:r>
                        <m:r>
                          <a:rPr lang="en-US" b="0" i="1" smtClean="0">
                            <a:solidFill>
                              <a:srgbClr val="FFC000"/>
                            </a:solidFill>
                            <a:latin typeface="Cambria Math" panose="02040503050406030204" pitchFamily="18" charset="0"/>
                          </a:rPr>
                          <m:t>𝐴</m:t>
                        </m:r>
                        <m:r>
                          <a:rPr lang="en-US" b="0" i="1" smtClean="0">
                            <a:solidFill>
                              <a:srgbClr val="FF0000"/>
                            </a:solidFill>
                            <a:latin typeface="Cambria Math" panose="02040503050406030204" pitchFamily="18" charset="0"/>
                          </a:rPr>
                          <m:t>𝑇</m:t>
                        </m:r>
                      </m:oMath>
                    </m:oMathPara>
                  </a14:m>
                  <a:endParaRPr lang="en-US" b="0" i="1" dirty="0">
                    <a:latin typeface="Cambria Math" panose="02040503050406030204" pitchFamily="18" charset="0"/>
                  </a:endParaRPr>
                </a:p>
              </p:txBody>
            </p:sp>
          </mc:Choice>
          <mc:Fallback xmlns="">
            <p:sp>
              <p:nvSpPr>
                <p:cNvPr id="6" name="Rounded Rectangle 5"/>
                <p:cNvSpPr>
                  <a:spLocks noRot="1" noChangeAspect="1" noMove="1" noResize="1" noEditPoints="1" noAdjustHandles="1" noChangeArrowheads="1" noChangeShapeType="1" noTextEdit="1"/>
                </p:cNvSpPr>
                <p:nvPr/>
              </p:nvSpPr>
              <p:spPr>
                <a:xfrm>
                  <a:off x="2764627" y="1934452"/>
                  <a:ext cx="2468440" cy="943078"/>
                </a:xfrm>
                <a:prstGeom prst="roundRect">
                  <a:avLst/>
                </a:prstGeom>
                <a:blipFill>
                  <a:blip r:embed="rId3"/>
                  <a:stretch>
                    <a:fillRect/>
                  </a:stretch>
                </a:blipFill>
                <a:effectLst>
                  <a:glow rad="1270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a:spLocks/>
                </p:cNvSpPr>
                <p:nvPr/>
              </p:nvSpPr>
              <p:spPr>
                <a:xfrm>
                  <a:off x="8119142" y="1934838"/>
                  <a:ext cx="2464777" cy="942691"/>
                </a:xfrm>
                <a:prstGeom prst="roundRect">
                  <a:avLst/>
                </a:prstGeom>
                <a:effectLst>
                  <a:glow rad="1016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lvl="0" algn="ctr" defTabSz="11557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m:t>
                        </m:r>
                        <m:r>
                          <a:rPr lang="en-US" i="1" smtClean="0">
                            <a:solidFill>
                              <a:srgbClr val="FFC000"/>
                            </a:solidFill>
                            <a:latin typeface="Cambria Math" panose="02040503050406030204" pitchFamily="18" charset="0"/>
                          </a:rPr>
                          <m:t>𝐴</m:t>
                        </m:r>
                        <m:r>
                          <a:rPr lang="en-US" i="1" smtClean="0">
                            <a:solidFill>
                              <a:srgbClr val="FF0000"/>
                            </a:solidFill>
                            <a:latin typeface="Cambria Math" panose="02040503050406030204" pitchFamily="18" charset="0"/>
                          </a:rPr>
                          <m:t>𝑇</m:t>
                        </m:r>
                        <m:r>
                          <a:rPr lang="en-US" i="1" smtClean="0">
                            <a:solidFill>
                              <a:srgbClr val="FFC000"/>
                            </a:solidFill>
                            <a:latin typeface="Cambria Math" panose="02040503050406030204" pitchFamily="18" charset="0"/>
                          </a:rPr>
                          <m:t>𝐴</m:t>
                        </m:r>
                        <m:r>
                          <a:rPr lang="en-US" i="1" smtClean="0">
                            <a:solidFill>
                              <a:srgbClr val="FFFF00"/>
                            </a:solidFill>
                            <a:latin typeface="Cambria Math" panose="02040503050406030204" pitchFamily="18" charset="0"/>
                          </a:rPr>
                          <m:t>𝐶𝐶</m:t>
                        </m:r>
                        <m:r>
                          <a:rPr lang="en-US" i="1" smtClean="0">
                            <a:solidFill>
                              <a:srgbClr val="66FF66"/>
                            </a:solidFill>
                            <a:latin typeface="Cambria Math" panose="02040503050406030204" pitchFamily="18" charset="0"/>
                          </a:rPr>
                          <m:t>𝐺</m:t>
                        </m:r>
                        <m:r>
                          <a:rPr lang="en-US" i="1" smtClean="0">
                            <a:solidFill>
                              <a:srgbClr val="FFC000"/>
                            </a:solidFill>
                            <a:latin typeface="Cambria Math" panose="02040503050406030204" pitchFamily="18" charset="0"/>
                          </a:rPr>
                          <m:t>𝐴</m:t>
                        </m:r>
                        <m:r>
                          <a:rPr lang="en-US" i="1" smtClean="0">
                            <a:solidFill>
                              <a:srgbClr val="FF0000"/>
                            </a:solidFill>
                            <a:latin typeface="Cambria Math" panose="02040503050406030204" pitchFamily="18" charset="0"/>
                          </a:rPr>
                          <m:t>𝑇𝑇</m:t>
                        </m:r>
                        <m:r>
                          <a:rPr lang="en-US" i="1" smtClean="0">
                            <a:solidFill>
                              <a:srgbClr val="FFC000"/>
                            </a:solidFill>
                            <a:latin typeface="Cambria Math" panose="02040503050406030204" pitchFamily="18" charset="0"/>
                          </a:rPr>
                          <m:t>𝐴</m:t>
                        </m:r>
                      </m:oMath>
                    </m:oMathPara>
                  </a14:m>
                  <a:endParaRPr lang="en-US" sz="2400" dirty="0"/>
                </a:p>
              </p:txBody>
            </p:sp>
          </mc:Choice>
          <mc:Fallback xmlns="">
            <p:sp>
              <p:nvSpPr>
                <p:cNvPr id="7" name="Rounded Rectangle 6"/>
                <p:cNvSpPr>
                  <a:spLocks noRot="1" noChangeAspect="1" noMove="1" noResize="1" noEditPoints="1" noAdjustHandles="1" noChangeArrowheads="1" noChangeShapeType="1" noTextEdit="1"/>
                </p:cNvSpPr>
                <p:nvPr/>
              </p:nvSpPr>
              <p:spPr>
                <a:xfrm>
                  <a:off x="8119142" y="1934838"/>
                  <a:ext cx="2464777" cy="942691"/>
                </a:xfrm>
                <a:prstGeom prst="roundRect">
                  <a:avLst/>
                </a:prstGeom>
                <a:blipFill>
                  <a:blip r:embed="rId4"/>
                  <a:stretch>
                    <a:fillRect/>
                  </a:stretch>
                </a:blipFill>
                <a:effectLst>
                  <a:glow rad="1016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p:cNvSpPr>
                  <a:spLocks/>
                </p:cNvSpPr>
                <p:nvPr/>
              </p:nvSpPr>
              <p:spPr>
                <a:xfrm>
                  <a:off x="2764627" y="3315066"/>
                  <a:ext cx="2468440" cy="1439758"/>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711200">
                    <a:lnSpc>
                      <a:spcPct val="90000"/>
                    </a:lnSpc>
                    <a:spcBef>
                      <a:spcPct val="0"/>
                    </a:spcBef>
                    <a:spcAft>
                      <a:spcPct val="35000"/>
                    </a:spcAft>
                  </a:pPr>
                  <a14:m>
                    <m:oMath xmlns:m="http://schemas.openxmlformats.org/officeDocument/2006/math">
                      <m:sSub>
                        <m:sSubPr>
                          <m:ctrlPr>
                            <a:rPr lang="en-US" sz="1600" i="1" smtClean="0">
                              <a:solidFill>
                                <a:srgbClr val="FFC000"/>
                              </a:solidFill>
                              <a:latin typeface="Cambria Math" panose="02040503050406030204" pitchFamily="18" charset="0"/>
                            </a:rPr>
                          </m:ctrlPr>
                        </m:sSubPr>
                        <m:e>
                          <m:r>
                            <a:rPr lang="en-US" sz="1600" i="1">
                              <a:solidFill>
                                <a:srgbClr val="FFC000"/>
                              </a:solidFill>
                              <a:latin typeface="Cambria Math" panose="02040503050406030204" pitchFamily="18" charset="0"/>
                            </a:rPr>
                            <m:t>𝑐</m:t>
                          </m:r>
                        </m:e>
                        <m:sub>
                          <m:r>
                            <a:rPr lang="en-US" sz="1600" b="0" i="1" smtClean="0">
                              <a:solidFill>
                                <a:srgbClr val="FFC000"/>
                              </a:solidFill>
                              <a:latin typeface="Cambria Math" panose="02040503050406030204" pitchFamily="18" charset="0"/>
                            </a:rPr>
                            <m:t>𝐴</m:t>
                          </m:r>
                        </m:sub>
                      </m:sSub>
                      <m:d>
                        <m:dPr>
                          <m:ctrlPr>
                            <a:rPr lang="en-US" sz="1600" i="1" smtClean="0">
                              <a:solidFill>
                                <a:srgbClr val="FFC000"/>
                              </a:solidFill>
                              <a:latin typeface="Cambria Math" panose="02040503050406030204" pitchFamily="18" charset="0"/>
                            </a:rPr>
                          </m:ctrlPr>
                        </m:dPr>
                        <m:e>
                          <m:r>
                            <a:rPr lang="en-US" sz="1600" i="1">
                              <a:solidFill>
                                <a:srgbClr val="FFC000"/>
                              </a:solidFill>
                              <a:latin typeface="Cambria Math" panose="02040503050406030204" pitchFamily="18" charset="0"/>
                            </a:rPr>
                            <m:t>𝑥</m:t>
                          </m:r>
                        </m:e>
                      </m:d>
                      <m:r>
                        <a:rPr lang="en-US" sz="1600" i="1">
                          <a:solidFill>
                            <a:srgbClr val="FFC000"/>
                          </a:solidFill>
                          <a:latin typeface="Cambria Math" panose="02040503050406030204" pitchFamily="18" charset="0"/>
                        </a:rPr>
                        <m:t>=</m:t>
                      </m:r>
                      <m:f>
                        <m:fPr>
                          <m:ctrlPr>
                            <a:rPr lang="en-US" sz="1600" i="1">
                              <a:solidFill>
                                <a:srgbClr val="FFC000"/>
                              </a:solidFill>
                              <a:latin typeface="Cambria Math" panose="02040503050406030204" pitchFamily="18" charset="0"/>
                            </a:rPr>
                          </m:ctrlPr>
                        </m:fPr>
                        <m:num>
                          <m:r>
                            <a:rPr lang="en-US" sz="1600" i="1">
                              <a:solidFill>
                                <a:srgbClr val="FFC000"/>
                              </a:solidFill>
                              <a:latin typeface="Cambria Math" panose="02040503050406030204" pitchFamily="18" charset="0"/>
                            </a:rPr>
                            <m:t>3</m:t>
                          </m:r>
                        </m:num>
                        <m:den>
                          <m:r>
                            <a:rPr lang="en-US" sz="1600" i="1">
                              <a:solidFill>
                                <a:srgbClr val="FFC000"/>
                              </a:solidFill>
                              <a:latin typeface="Cambria Math" panose="02040503050406030204" pitchFamily="18" charset="0"/>
                            </a:rPr>
                            <m:t>7</m:t>
                          </m:r>
                        </m:den>
                      </m:f>
                    </m:oMath>
                  </a14:m>
                  <a:r>
                    <a:rPr lang="en-US" sz="1600" dirty="0"/>
                    <a:t>, </a:t>
                  </a:r>
                  <a14:m>
                    <m:oMath xmlns:m="http://schemas.openxmlformats.org/officeDocument/2006/math">
                      <m:sSub>
                        <m:sSubPr>
                          <m:ctrlPr>
                            <a:rPr lang="en-US" sz="1600" i="1" dirty="0" smtClean="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rPr>
                            <m:t>𝑐</m:t>
                          </m:r>
                        </m:e>
                        <m:sub>
                          <m:r>
                            <a:rPr lang="en-US" sz="1600" b="0" i="1" dirty="0" smtClean="0">
                              <a:solidFill>
                                <a:srgbClr val="FF0000"/>
                              </a:solidFill>
                              <a:latin typeface="Cambria Math" panose="02040503050406030204" pitchFamily="18" charset="0"/>
                            </a:rPr>
                            <m:t>𝑇</m:t>
                          </m:r>
                        </m:sub>
                      </m:sSub>
                      <m:d>
                        <m:dPr>
                          <m:ctrlPr>
                            <a:rPr lang="en-US" sz="1600" i="1" dirty="0">
                              <a:solidFill>
                                <a:srgbClr val="FF0000"/>
                              </a:solidFill>
                              <a:latin typeface="Cambria Math" panose="02040503050406030204" pitchFamily="18" charset="0"/>
                            </a:rPr>
                          </m:ctrlPr>
                        </m:dPr>
                        <m:e>
                          <m:r>
                            <a:rPr lang="en-US" sz="1600" i="1" dirty="0">
                              <a:solidFill>
                                <a:srgbClr val="FF0000"/>
                              </a:solidFill>
                              <a:latin typeface="Cambria Math" panose="02040503050406030204" pitchFamily="18" charset="0"/>
                            </a:rPr>
                            <m:t>𝑥</m:t>
                          </m:r>
                        </m:e>
                      </m:d>
                      <m:r>
                        <a:rPr lang="en-US" sz="1600" i="1" dirty="0">
                          <a:solidFill>
                            <a:srgbClr val="FF0000"/>
                          </a:solidFill>
                          <a:latin typeface="Cambria Math" panose="02040503050406030204" pitchFamily="18"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2</m:t>
                          </m:r>
                        </m:num>
                        <m:den>
                          <m:r>
                            <a:rPr lang="en-US" sz="1600" i="1" dirty="0">
                              <a:solidFill>
                                <a:srgbClr val="FF0000"/>
                              </a:solidFill>
                              <a:latin typeface="Cambria Math" panose="02040503050406030204" pitchFamily="18" charset="0"/>
                            </a:rPr>
                            <m:t>7</m:t>
                          </m:r>
                        </m:den>
                      </m:f>
                    </m:oMath>
                  </a14:m>
                  <a:r>
                    <a:rPr lang="en-US" sz="1600" dirty="0"/>
                    <a:t>,</a:t>
                  </a:r>
                </a:p>
                <a:p>
                  <a:pPr lvl="0" algn="ctr" defTabSz="711200">
                    <a:lnSpc>
                      <a:spcPct val="90000"/>
                    </a:lnSpc>
                    <a:spcBef>
                      <a:spcPct val="0"/>
                    </a:spcBef>
                    <a:spcAft>
                      <a:spcPct val="35000"/>
                    </a:spcAft>
                  </a:pPr>
                  <a14:m>
                    <m:oMath xmlns:m="http://schemas.openxmlformats.org/officeDocument/2006/math">
                      <m:sSub>
                        <m:sSubPr>
                          <m:ctrlPr>
                            <a:rPr lang="en-US" sz="1600" i="1" dirty="0" smtClean="0">
                              <a:solidFill>
                                <a:srgbClr val="FFFF00"/>
                              </a:solidFill>
                              <a:latin typeface="Cambria Math" panose="02040503050406030204" pitchFamily="18" charset="0"/>
                            </a:rPr>
                          </m:ctrlPr>
                        </m:sSubPr>
                        <m:e>
                          <m:r>
                            <a:rPr lang="en-US" sz="1600" i="1" dirty="0">
                              <a:solidFill>
                                <a:srgbClr val="FFFF00"/>
                              </a:solidFill>
                              <a:latin typeface="Cambria Math" panose="02040503050406030204" pitchFamily="18" charset="0"/>
                            </a:rPr>
                            <m:t>𝑐</m:t>
                          </m:r>
                        </m:e>
                        <m:sub>
                          <m:r>
                            <a:rPr lang="en-US" sz="1600" b="0" i="1" dirty="0" smtClean="0">
                              <a:solidFill>
                                <a:srgbClr val="FFFF00"/>
                              </a:solidFill>
                              <a:latin typeface="Cambria Math" panose="02040503050406030204" pitchFamily="18" charset="0"/>
                            </a:rPr>
                            <m:t>𝐶</m:t>
                          </m:r>
                        </m:sub>
                      </m:sSub>
                      <m:d>
                        <m:dPr>
                          <m:ctrlPr>
                            <a:rPr lang="en-US" sz="1600" i="1" dirty="0">
                              <a:solidFill>
                                <a:srgbClr val="FFFF00"/>
                              </a:solidFill>
                              <a:latin typeface="Cambria Math" panose="02040503050406030204" pitchFamily="18" charset="0"/>
                            </a:rPr>
                          </m:ctrlPr>
                        </m:dPr>
                        <m:e>
                          <m:r>
                            <a:rPr lang="en-US" sz="1600" i="1" dirty="0">
                              <a:solidFill>
                                <a:srgbClr val="FFFF00"/>
                              </a:solidFill>
                              <a:latin typeface="Cambria Math" panose="02040503050406030204" pitchFamily="18" charset="0"/>
                            </a:rPr>
                            <m:t>𝑥</m:t>
                          </m:r>
                        </m:e>
                      </m:d>
                      <m:r>
                        <a:rPr lang="en-US" sz="1600" i="1" dirty="0">
                          <a:solidFill>
                            <a:srgbClr val="FFFF00"/>
                          </a:solidFill>
                          <a:latin typeface="Cambria Math" panose="02040503050406030204" pitchFamily="18" charset="0"/>
                        </a:rPr>
                        <m:t>=</m:t>
                      </m:r>
                      <m:f>
                        <m:fPr>
                          <m:ctrlPr>
                            <a:rPr lang="en-US" sz="1600" i="1" dirty="0">
                              <a:solidFill>
                                <a:srgbClr val="FFFF00"/>
                              </a:solidFill>
                              <a:latin typeface="Cambria Math" panose="02040503050406030204" pitchFamily="18" charset="0"/>
                            </a:rPr>
                          </m:ctrlPr>
                        </m:fPr>
                        <m:num>
                          <m:r>
                            <a:rPr lang="en-US" sz="1600" i="1" dirty="0">
                              <a:solidFill>
                                <a:srgbClr val="FFFF00"/>
                              </a:solidFill>
                              <a:latin typeface="Cambria Math" panose="02040503050406030204" pitchFamily="18" charset="0"/>
                            </a:rPr>
                            <m:t>2</m:t>
                          </m:r>
                        </m:num>
                        <m:den>
                          <m:r>
                            <a:rPr lang="en-US" sz="1600" i="1" dirty="0">
                              <a:solidFill>
                                <a:srgbClr val="FFFF00"/>
                              </a:solidFill>
                              <a:latin typeface="Cambria Math" panose="02040503050406030204" pitchFamily="18" charset="0"/>
                            </a:rPr>
                            <m:t>7</m:t>
                          </m:r>
                        </m:den>
                      </m:f>
                    </m:oMath>
                  </a14:m>
                  <a:r>
                    <a:rPr lang="en-US" sz="1600" dirty="0">
                      <a:solidFill>
                        <a:srgbClr val="66FF66"/>
                      </a:solidFill>
                    </a:rPr>
                    <a:t>, </a:t>
                  </a:r>
                  <a14:m>
                    <m:oMath xmlns:m="http://schemas.openxmlformats.org/officeDocument/2006/math">
                      <m:sSub>
                        <m:sSubPr>
                          <m:ctrlPr>
                            <a:rPr lang="en-US" sz="1600" i="1" dirty="0">
                              <a:solidFill>
                                <a:srgbClr val="66FF66"/>
                              </a:solidFill>
                              <a:latin typeface="Cambria Math" panose="02040503050406030204" pitchFamily="18" charset="0"/>
                            </a:rPr>
                          </m:ctrlPr>
                        </m:sSubPr>
                        <m:e>
                          <m:r>
                            <a:rPr lang="en-US" sz="1600" i="1" dirty="0">
                              <a:solidFill>
                                <a:srgbClr val="66FF66"/>
                              </a:solidFill>
                              <a:latin typeface="Cambria Math" panose="02040503050406030204" pitchFamily="18" charset="0"/>
                            </a:rPr>
                            <m:t>𝑐</m:t>
                          </m:r>
                        </m:e>
                        <m:sub>
                          <m:r>
                            <a:rPr lang="en-US" sz="1600" b="0" i="1" dirty="0" smtClean="0">
                              <a:solidFill>
                                <a:srgbClr val="66FF66"/>
                              </a:solidFill>
                              <a:latin typeface="Cambria Math" panose="02040503050406030204" pitchFamily="18" charset="0"/>
                            </a:rPr>
                            <m:t>𝐺</m:t>
                          </m:r>
                        </m:sub>
                      </m:sSub>
                      <m:d>
                        <m:dPr>
                          <m:ctrlPr>
                            <a:rPr lang="en-US" sz="1600" i="1" dirty="0">
                              <a:solidFill>
                                <a:srgbClr val="66FF66"/>
                              </a:solidFill>
                              <a:latin typeface="Cambria Math" panose="02040503050406030204" pitchFamily="18" charset="0"/>
                            </a:rPr>
                          </m:ctrlPr>
                        </m:dPr>
                        <m:e>
                          <m:r>
                            <a:rPr lang="en-US" sz="1600" i="1" dirty="0">
                              <a:solidFill>
                                <a:srgbClr val="66FF66"/>
                              </a:solidFill>
                              <a:latin typeface="Cambria Math" panose="02040503050406030204" pitchFamily="18" charset="0"/>
                            </a:rPr>
                            <m:t>𝑥</m:t>
                          </m:r>
                        </m:e>
                      </m:d>
                      <m:r>
                        <a:rPr lang="en-US" sz="1600" i="1" dirty="0">
                          <a:solidFill>
                            <a:srgbClr val="66FF66"/>
                          </a:solidFill>
                          <a:latin typeface="Cambria Math" panose="02040503050406030204" pitchFamily="18" charset="0"/>
                        </a:rPr>
                        <m:t>=</m:t>
                      </m:r>
                      <m:r>
                        <a:rPr lang="en-US" sz="1600" b="0" i="1" dirty="0" smtClean="0">
                          <a:solidFill>
                            <a:srgbClr val="66FF66"/>
                          </a:solidFill>
                          <a:latin typeface="Cambria Math" panose="02040503050406030204" pitchFamily="18" charset="0"/>
                        </a:rPr>
                        <m:t>0</m:t>
                      </m:r>
                    </m:oMath>
                  </a14:m>
                  <a:endParaRPr lang="en-US" sz="1600" dirty="0"/>
                </a:p>
              </p:txBody>
            </p:sp>
          </mc:Choice>
          <mc:Fallback xmlns="">
            <p:sp>
              <p:nvSpPr>
                <p:cNvPr id="8" name="Rounded Rectangle 7"/>
                <p:cNvSpPr>
                  <a:spLocks noRot="1" noChangeAspect="1" noMove="1" noResize="1" noEditPoints="1" noAdjustHandles="1" noChangeArrowheads="1" noChangeShapeType="1" noTextEdit="1"/>
                </p:cNvSpPr>
                <p:nvPr/>
              </p:nvSpPr>
              <p:spPr>
                <a:xfrm>
                  <a:off x="2764627" y="3315066"/>
                  <a:ext cx="2468440" cy="1439758"/>
                </a:xfrm>
                <a:prstGeom prst="roundRect">
                  <a:avLst/>
                </a:prstGeom>
                <a:blipFill>
                  <a:blip r:embed="rId5"/>
                  <a:stretch>
                    <a:fillRect/>
                  </a:stretch>
                </a:blipFill>
                <a:effectLst>
                  <a:glow rad="1270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p:cNvSpPr>
                  <a:spLocks/>
                </p:cNvSpPr>
                <p:nvPr/>
              </p:nvSpPr>
              <p:spPr>
                <a:xfrm>
                  <a:off x="8119142" y="3315454"/>
                  <a:ext cx="2464777" cy="1431862"/>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711200">
                    <a:lnSpc>
                      <a:spcPct val="90000"/>
                    </a:lnSpc>
                    <a:spcBef>
                      <a:spcPct val="0"/>
                    </a:spcBef>
                    <a:spcAft>
                      <a:spcPct val="35000"/>
                    </a:spcAft>
                  </a:pPr>
                  <a14:m>
                    <m:oMath xmlns:m="http://schemas.openxmlformats.org/officeDocument/2006/math">
                      <m:sSub>
                        <m:sSubPr>
                          <m:ctrlPr>
                            <a:rPr lang="en-US" sz="1600" i="1" smtClean="0">
                              <a:solidFill>
                                <a:srgbClr val="FFC000"/>
                              </a:solidFill>
                              <a:latin typeface="Cambria Math" panose="02040503050406030204" pitchFamily="18" charset="0"/>
                            </a:rPr>
                          </m:ctrlPr>
                        </m:sSubPr>
                        <m:e>
                          <m:r>
                            <a:rPr lang="en-US" sz="1600" i="1">
                              <a:solidFill>
                                <a:srgbClr val="FFC000"/>
                              </a:solidFill>
                              <a:latin typeface="Cambria Math" panose="02040503050406030204" pitchFamily="18" charset="0"/>
                            </a:rPr>
                            <m:t>𝑐</m:t>
                          </m:r>
                        </m:e>
                        <m:sub>
                          <m:r>
                            <a:rPr lang="en-US" sz="1600" b="0" i="1" smtClean="0">
                              <a:solidFill>
                                <a:srgbClr val="FFC000"/>
                              </a:solidFill>
                              <a:latin typeface="Cambria Math" panose="02040503050406030204" pitchFamily="18" charset="0"/>
                            </a:rPr>
                            <m:t>𝐴</m:t>
                          </m:r>
                        </m:sub>
                      </m:sSub>
                      <m:d>
                        <m:dPr>
                          <m:ctrlPr>
                            <a:rPr lang="en-US" sz="1600" i="1">
                              <a:solidFill>
                                <a:srgbClr val="FFC000"/>
                              </a:solidFill>
                              <a:latin typeface="Cambria Math" panose="02040503050406030204" pitchFamily="18" charset="0"/>
                            </a:rPr>
                          </m:ctrlPr>
                        </m:dPr>
                        <m:e>
                          <m:r>
                            <a:rPr lang="en-US" sz="1600" i="1">
                              <a:solidFill>
                                <a:srgbClr val="FFC000"/>
                              </a:solidFill>
                              <a:latin typeface="Cambria Math" panose="02040503050406030204" pitchFamily="18" charset="0"/>
                            </a:rPr>
                            <m:t>𝑥</m:t>
                          </m:r>
                          <m:r>
                            <a:rPr lang="en-US" sz="1600" i="1">
                              <a:solidFill>
                                <a:srgbClr val="FFC000"/>
                              </a:solidFill>
                              <a:latin typeface="Cambria Math" panose="02040503050406030204" pitchFamily="18" charset="0"/>
                            </a:rPr>
                            <m:t>′</m:t>
                          </m:r>
                        </m:e>
                      </m:d>
                      <m:r>
                        <a:rPr lang="en-US" sz="1600" i="1">
                          <a:solidFill>
                            <a:srgbClr val="FFC000"/>
                          </a:solidFill>
                          <a:latin typeface="Cambria Math" panose="02040503050406030204" pitchFamily="18" charset="0"/>
                        </a:rPr>
                        <m:t>=</m:t>
                      </m:r>
                      <m:f>
                        <m:fPr>
                          <m:ctrlPr>
                            <a:rPr lang="en-US" sz="1600" i="1">
                              <a:solidFill>
                                <a:srgbClr val="FFC000"/>
                              </a:solidFill>
                              <a:latin typeface="Cambria Math" panose="02040503050406030204" pitchFamily="18" charset="0"/>
                            </a:rPr>
                          </m:ctrlPr>
                        </m:fPr>
                        <m:num>
                          <m:r>
                            <a:rPr lang="en-US" sz="1600" i="1">
                              <a:solidFill>
                                <a:srgbClr val="FFC000"/>
                              </a:solidFill>
                              <a:latin typeface="Cambria Math" panose="02040503050406030204" pitchFamily="18" charset="0"/>
                            </a:rPr>
                            <m:t>4</m:t>
                          </m:r>
                        </m:num>
                        <m:den>
                          <m:r>
                            <a:rPr lang="en-US" sz="1600" i="1">
                              <a:solidFill>
                                <a:srgbClr val="FFC000"/>
                              </a:solidFill>
                              <a:latin typeface="Cambria Math" panose="02040503050406030204" pitchFamily="18" charset="0"/>
                            </a:rPr>
                            <m:t>10</m:t>
                          </m:r>
                        </m:den>
                      </m:f>
                    </m:oMath>
                  </a14:m>
                  <a:r>
                    <a:rPr lang="en-US" sz="1600" dirty="0"/>
                    <a:t>, </a:t>
                  </a:r>
                  <a14:m>
                    <m:oMath xmlns:m="http://schemas.openxmlformats.org/officeDocument/2006/math">
                      <m:sSub>
                        <m:sSubPr>
                          <m:ctrlPr>
                            <a:rPr lang="en-US" sz="1600" i="1" dirty="0" smtClean="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rPr>
                            <m:t>𝑐</m:t>
                          </m:r>
                        </m:e>
                        <m:sub>
                          <m:r>
                            <a:rPr lang="en-US" sz="1600" b="0" i="1" dirty="0" smtClean="0">
                              <a:solidFill>
                                <a:srgbClr val="FF0000"/>
                              </a:solidFill>
                              <a:latin typeface="Cambria Math" panose="02040503050406030204" pitchFamily="18" charset="0"/>
                            </a:rPr>
                            <m:t>𝑇</m:t>
                          </m:r>
                        </m:sub>
                      </m:sSub>
                      <m:d>
                        <m:dPr>
                          <m:ctrlPr>
                            <a:rPr lang="en-US" sz="1600" i="1" dirty="0">
                              <a:solidFill>
                                <a:srgbClr val="FF0000"/>
                              </a:solidFill>
                              <a:latin typeface="Cambria Math" panose="02040503050406030204" pitchFamily="18" charset="0"/>
                            </a:rPr>
                          </m:ctrlPr>
                        </m:dPr>
                        <m:e>
                          <m:r>
                            <a:rPr lang="en-US" sz="1600" i="1" dirty="0">
                              <a:solidFill>
                                <a:srgbClr val="FF0000"/>
                              </a:solidFill>
                              <a:latin typeface="Cambria Math" panose="02040503050406030204" pitchFamily="18" charset="0"/>
                            </a:rPr>
                            <m:t>𝑥</m:t>
                          </m:r>
                          <m:r>
                            <a:rPr lang="en-US" sz="1600" i="1" dirty="0">
                              <a:solidFill>
                                <a:srgbClr val="FF0000"/>
                              </a:solidFill>
                              <a:latin typeface="Cambria Math" panose="02040503050406030204" pitchFamily="18" charset="0"/>
                            </a:rPr>
                            <m:t>′</m:t>
                          </m:r>
                        </m:e>
                      </m:d>
                      <m:r>
                        <a:rPr lang="en-US" sz="1600" i="1" dirty="0">
                          <a:solidFill>
                            <a:srgbClr val="FF0000"/>
                          </a:solidFill>
                          <a:latin typeface="Cambria Math" panose="02040503050406030204" pitchFamily="18"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3</m:t>
                          </m:r>
                        </m:num>
                        <m:den>
                          <m:r>
                            <a:rPr lang="en-US" sz="1600" i="1" dirty="0">
                              <a:solidFill>
                                <a:srgbClr val="FF0000"/>
                              </a:solidFill>
                              <a:latin typeface="Cambria Math" panose="02040503050406030204" pitchFamily="18" charset="0"/>
                            </a:rPr>
                            <m:t>10</m:t>
                          </m:r>
                        </m:den>
                      </m:f>
                    </m:oMath>
                  </a14:m>
                  <a:r>
                    <a:rPr lang="en-US" sz="1600" dirty="0"/>
                    <a:t>,</a:t>
                  </a:r>
                </a:p>
                <a:p>
                  <a:pPr lvl="0" algn="ctr" defTabSz="711200">
                    <a:lnSpc>
                      <a:spcPct val="90000"/>
                    </a:lnSpc>
                    <a:spcBef>
                      <a:spcPct val="0"/>
                    </a:spcBef>
                    <a:spcAft>
                      <a:spcPct val="35000"/>
                    </a:spcAft>
                  </a:pPr>
                  <a14:m>
                    <m:oMath xmlns:m="http://schemas.openxmlformats.org/officeDocument/2006/math">
                      <m:sSub>
                        <m:sSubPr>
                          <m:ctrlPr>
                            <a:rPr lang="en-US" sz="1600" i="1" dirty="0" smtClean="0">
                              <a:solidFill>
                                <a:srgbClr val="FFFF00"/>
                              </a:solidFill>
                              <a:latin typeface="Cambria Math" panose="02040503050406030204" pitchFamily="18" charset="0"/>
                            </a:rPr>
                          </m:ctrlPr>
                        </m:sSubPr>
                        <m:e>
                          <m:r>
                            <a:rPr lang="en-US" sz="1600" i="1" dirty="0">
                              <a:solidFill>
                                <a:srgbClr val="FFFF00"/>
                              </a:solidFill>
                              <a:latin typeface="Cambria Math" panose="02040503050406030204" pitchFamily="18" charset="0"/>
                            </a:rPr>
                            <m:t>𝑐</m:t>
                          </m:r>
                        </m:e>
                        <m:sub>
                          <m:r>
                            <a:rPr lang="en-US" sz="1600" b="0" i="1" dirty="0" smtClean="0">
                              <a:solidFill>
                                <a:srgbClr val="FFFF00"/>
                              </a:solidFill>
                              <a:latin typeface="Cambria Math" panose="02040503050406030204" pitchFamily="18" charset="0"/>
                            </a:rPr>
                            <m:t>𝐶</m:t>
                          </m:r>
                        </m:sub>
                      </m:sSub>
                      <m:d>
                        <m:dPr>
                          <m:ctrlPr>
                            <a:rPr lang="en-US" sz="1600" i="1" dirty="0">
                              <a:solidFill>
                                <a:srgbClr val="FFFF00"/>
                              </a:solidFill>
                              <a:latin typeface="Cambria Math" panose="02040503050406030204" pitchFamily="18" charset="0"/>
                            </a:rPr>
                          </m:ctrlPr>
                        </m:dPr>
                        <m:e>
                          <m:r>
                            <a:rPr lang="en-US" sz="1600" i="1" dirty="0">
                              <a:solidFill>
                                <a:srgbClr val="FFFF00"/>
                              </a:solidFill>
                              <a:latin typeface="Cambria Math" panose="02040503050406030204" pitchFamily="18" charset="0"/>
                            </a:rPr>
                            <m:t>𝑥</m:t>
                          </m:r>
                          <m:r>
                            <a:rPr lang="en-US" sz="1600" i="1" dirty="0">
                              <a:solidFill>
                                <a:srgbClr val="FFFF00"/>
                              </a:solidFill>
                              <a:latin typeface="Cambria Math" panose="02040503050406030204" pitchFamily="18" charset="0"/>
                            </a:rPr>
                            <m:t>′</m:t>
                          </m:r>
                        </m:e>
                      </m:d>
                      <m:r>
                        <a:rPr lang="en-US" sz="1600" i="1" dirty="0">
                          <a:solidFill>
                            <a:srgbClr val="FFFF00"/>
                          </a:solidFill>
                          <a:latin typeface="Cambria Math" panose="02040503050406030204" pitchFamily="18" charset="0"/>
                        </a:rPr>
                        <m:t>=</m:t>
                      </m:r>
                      <m:f>
                        <m:fPr>
                          <m:ctrlPr>
                            <a:rPr lang="en-US" sz="1600" i="1" dirty="0">
                              <a:solidFill>
                                <a:srgbClr val="FFFF00"/>
                              </a:solidFill>
                              <a:latin typeface="Cambria Math" panose="02040503050406030204" pitchFamily="18" charset="0"/>
                            </a:rPr>
                          </m:ctrlPr>
                        </m:fPr>
                        <m:num>
                          <m:r>
                            <a:rPr lang="en-US" sz="1600" i="1" dirty="0">
                              <a:solidFill>
                                <a:srgbClr val="FFFF00"/>
                              </a:solidFill>
                              <a:latin typeface="Cambria Math" panose="02040503050406030204" pitchFamily="18" charset="0"/>
                            </a:rPr>
                            <m:t>2</m:t>
                          </m:r>
                        </m:num>
                        <m:den>
                          <m:r>
                            <a:rPr lang="en-US" sz="1600" i="1" dirty="0">
                              <a:solidFill>
                                <a:srgbClr val="FFFF00"/>
                              </a:solidFill>
                              <a:latin typeface="Cambria Math" panose="02040503050406030204" pitchFamily="18" charset="0"/>
                            </a:rPr>
                            <m:t>10</m:t>
                          </m:r>
                        </m:den>
                      </m:f>
                    </m:oMath>
                  </a14:m>
                  <a:r>
                    <a:rPr lang="en-US" sz="1600" dirty="0"/>
                    <a:t>, </a:t>
                  </a:r>
                  <a14:m>
                    <m:oMath xmlns:m="http://schemas.openxmlformats.org/officeDocument/2006/math">
                      <m:sSub>
                        <m:sSubPr>
                          <m:ctrlPr>
                            <a:rPr lang="en-US" sz="1600" i="1" dirty="0" smtClean="0">
                              <a:solidFill>
                                <a:srgbClr val="66FF66"/>
                              </a:solidFill>
                              <a:latin typeface="Cambria Math" panose="02040503050406030204" pitchFamily="18" charset="0"/>
                            </a:rPr>
                          </m:ctrlPr>
                        </m:sSubPr>
                        <m:e>
                          <m:r>
                            <a:rPr lang="en-US" sz="1600" i="1" dirty="0">
                              <a:solidFill>
                                <a:srgbClr val="66FF66"/>
                              </a:solidFill>
                              <a:latin typeface="Cambria Math" panose="02040503050406030204" pitchFamily="18" charset="0"/>
                            </a:rPr>
                            <m:t>𝑐</m:t>
                          </m:r>
                        </m:e>
                        <m:sub>
                          <m:r>
                            <a:rPr lang="en-US" sz="1600" b="0" i="1" dirty="0" smtClean="0">
                              <a:solidFill>
                                <a:srgbClr val="66FF66"/>
                              </a:solidFill>
                              <a:latin typeface="Cambria Math" panose="02040503050406030204" pitchFamily="18" charset="0"/>
                            </a:rPr>
                            <m:t>𝐺</m:t>
                          </m:r>
                        </m:sub>
                      </m:sSub>
                      <m:d>
                        <m:dPr>
                          <m:ctrlPr>
                            <a:rPr lang="en-US" sz="1600" i="1" dirty="0">
                              <a:solidFill>
                                <a:srgbClr val="66FF66"/>
                              </a:solidFill>
                              <a:latin typeface="Cambria Math" panose="02040503050406030204" pitchFamily="18" charset="0"/>
                            </a:rPr>
                          </m:ctrlPr>
                        </m:dPr>
                        <m:e>
                          <m:r>
                            <a:rPr lang="en-US" sz="1600" i="1" dirty="0">
                              <a:solidFill>
                                <a:srgbClr val="66FF66"/>
                              </a:solidFill>
                              <a:latin typeface="Cambria Math" panose="02040503050406030204" pitchFamily="18" charset="0"/>
                            </a:rPr>
                            <m:t>𝑥</m:t>
                          </m:r>
                          <m:r>
                            <a:rPr lang="en-US" sz="1600" i="1" dirty="0">
                              <a:solidFill>
                                <a:srgbClr val="66FF66"/>
                              </a:solidFill>
                              <a:latin typeface="Cambria Math" panose="02040503050406030204" pitchFamily="18" charset="0"/>
                            </a:rPr>
                            <m:t>′</m:t>
                          </m:r>
                        </m:e>
                      </m:d>
                      <m:r>
                        <a:rPr lang="en-US" sz="1600" i="1" dirty="0">
                          <a:solidFill>
                            <a:srgbClr val="66FF66"/>
                          </a:solidFill>
                          <a:latin typeface="Cambria Math" panose="02040503050406030204" pitchFamily="18" charset="0"/>
                        </a:rPr>
                        <m:t>=</m:t>
                      </m:r>
                      <m:f>
                        <m:fPr>
                          <m:ctrlPr>
                            <a:rPr lang="en-US" sz="1600" i="1" dirty="0">
                              <a:solidFill>
                                <a:srgbClr val="66FF66"/>
                              </a:solidFill>
                              <a:latin typeface="Cambria Math" panose="02040503050406030204" pitchFamily="18" charset="0"/>
                            </a:rPr>
                          </m:ctrlPr>
                        </m:fPr>
                        <m:num>
                          <m:r>
                            <a:rPr lang="en-US" sz="1600" i="1" dirty="0">
                              <a:solidFill>
                                <a:srgbClr val="66FF66"/>
                              </a:solidFill>
                              <a:latin typeface="Cambria Math" panose="02040503050406030204" pitchFamily="18" charset="0"/>
                            </a:rPr>
                            <m:t>1</m:t>
                          </m:r>
                        </m:num>
                        <m:den>
                          <m:r>
                            <a:rPr lang="en-US" sz="1600" i="1" dirty="0">
                              <a:solidFill>
                                <a:srgbClr val="66FF66"/>
                              </a:solidFill>
                              <a:latin typeface="Cambria Math" panose="02040503050406030204" pitchFamily="18" charset="0"/>
                            </a:rPr>
                            <m:t>10</m:t>
                          </m:r>
                        </m:den>
                      </m:f>
                    </m:oMath>
                  </a14:m>
                  <a:r>
                    <a:rPr lang="en-US" sz="1600" dirty="0"/>
                    <a:t> </a:t>
                  </a:r>
                </a:p>
              </p:txBody>
            </p:sp>
          </mc:Choice>
          <mc:Fallback xmlns="">
            <p:sp>
              <p:nvSpPr>
                <p:cNvPr id="9" name="Rounded Rectangle 8"/>
                <p:cNvSpPr>
                  <a:spLocks noRot="1" noChangeAspect="1" noMove="1" noResize="1" noEditPoints="1" noAdjustHandles="1" noChangeArrowheads="1" noChangeShapeType="1" noTextEdit="1"/>
                </p:cNvSpPr>
                <p:nvPr/>
              </p:nvSpPr>
              <p:spPr>
                <a:xfrm>
                  <a:off x="8119142" y="3315454"/>
                  <a:ext cx="2464777" cy="1431862"/>
                </a:xfrm>
                <a:prstGeom prst="roundRect">
                  <a:avLst/>
                </a:prstGeom>
                <a:blipFill>
                  <a:blip r:embed="rId6"/>
                  <a:stretch>
                    <a:fillRect/>
                  </a:stretch>
                </a:blipFill>
                <a:effectLst>
                  <a:glow rad="1270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a:xfrm>
                  <a:off x="3289946" y="5065611"/>
                  <a:ext cx="6772313" cy="1594692"/>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defTabSz="622300">
                    <a:lnSpc>
                      <a:spcPct val="90000"/>
                    </a:lnSpc>
                    <a:spcBef>
                      <a:spcPct val="0"/>
                    </a:spcBef>
                    <a:spcAft>
                      <a:spcPct val="35000"/>
                    </a:spcAft>
                  </a:pPr>
                  <a14:m>
                    <m:oMathPara xmlns:m="http://schemas.openxmlformats.org/officeDocument/2006/math">
                      <m:oMathParaPr>
                        <m:jc m:val="left"/>
                      </m:oMathParaPr>
                      <m:oMath xmlns:m="http://schemas.openxmlformats.org/officeDocument/2006/math">
                        <m:r>
                          <a:rPr lang="en-US" sz="1700" i="1" smtClean="0">
                            <a:solidFill>
                              <a:schemeClr val="tx1"/>
                            </a:solidFill>
                            <a:latin typeface="Cambria Math" panose="02040503050406030204" pitchFamily="18" charset="0"/>
                          </a:rPr>
                          <m:t>𝐾</m:t>
                        </m:r>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𝒙</m:t>
                            </m:r>
                            <m:r>
                              <a:rPr lang="en-US" sz="1700" i="1">
                                <a:solidFill>
                                  <a:schemeClr val="tx1"/>
                                </a:solidFill>
                                <a:latin typeface="Cambria Math" panose="02040503050406030204" pitchFamily="18" charset="0"/>
                              </a:rPr>
                              <m:t>,</m:t>
                            </m:r>
                            <m:sSup>
                              <m:sSupPr>
                                <m:ctrlPr>
                                  <a:rPr lang="en-US" sz="1700" b="1" i="1">
                                    <a:solidFill>
                                      <a:schemeClr val="tx1"/>
                                    </a:solidFill>
                                    <a:latin typeface="Cambria Math" panose="02040503050406030204" pitchFamily="18" charset="0"/>
                                  </a:rPr>
                                </m:ctrlPr>
                              </m:sSupPr>
                              <m:e>
                                <m:r>
                                  <a:rPr lang="en-US" sz="1700" b="1" i="1">
                                    <a:solidFill>
                                      <a:schemeClr val="tx1"/>
                                    </a:solidFill>
                                    <a:latin typeface="Cambria Math" panose="02040503050406030204" pitchFamily="18" charset="0"/>
                                  </a:rPr>
                                  <m:t>𝒙</m:t>
                                </m:r>
                              </m:e>
                              <m:sup>
                                <m:r>
                                  <a:rPr lang="en-US" sz="1700" b="1" i="1">
                                    <a:solidFill>
                                      <a:schemeClr val="tx1"/>
                                    </a:solidFill>
                                    <a:latin typeface="Cambria Math" panose="02040503050406030204" pitchFamily="18" charset="0"/>
                                  </a:rPr>
                                  <m:t>′</m:t>
                                </m:r>
                              </m:sup>
                            </m:sSup>
                          </m:e>
                        </m:d>
                        <m:r>
                          <a:rPr lang="en-US" sz="1700" i="1">
                            <a:solidFill>
                              <a:schemeClr val="tx1"/>
                            </a:solidFill>
                            <a:latin typeface="Cambria Math" panose="02040503050406030204" pitchFamily="18" charset="0"/>
                          </a:rPr>
                          <m:t>=</m:t>
                        </m:r>
                        <m:nary>
                          <m:naryPr>
                            <m:chr m:val="∑"/>
                            <m:limLoc m:val="subSup"/>
                            <m:ctrlPr>
                              <a:rPr lang="en-US" sz="1700" i="1">
                                <a:solidFill>
                                  <a:schemeClr val="tx1"/>
                                </a:solidFill>
                                <a:latin typeface="Cambria Math" panose="02040503050406030204" pitchFamily="18" charset="0"/>
                              </a:rPr>
                            </m:ctrlPr>
                          </m:naryPr>
                          <m:sub>
                            <m:r>
                              <m:rPr>
                                <m:brk m:alnAt="25"/>
                              </m:rPr>
                              <a:rPr lang="en-US" sz="1700" i="1">
                                <a:solidFill>
                                  <a:schemeClr val="tx1"/>
                                </a:solidFill>
                                <a:latin typeface="Cambria Math" panose="02040503050406030204" pitchFamily="18" charset="0"/>
                              </a:rPr>
                              <m:t>𝑘</m:t>
                            </m:r>
                            <m:r>
                              <a:rPr lang="en-US" sz="1700" i="1">
                                <a:solidFill>
                                  <a:schemeClr val="tx1"/>
                                </a:solidFill>
                                <a:latin typeface="Cambria Math" panose="02040503050406030204" pitchFamily="18" charset="0"/>
                              </a:rPr>
                              <m:t>=1</m:t>
                            </m:r>
                          </m:sub>
                          <m:sup>
                            <m:sSub>
                              <m:sSubPr>
                                <m:ctrlPr>
                                  <a:rPr lang="en-US" sz="1700" b="0" i="1" smtClean="0">
                                    <a:solidFill>
                                      <a:schemeClr val="tx1"/>
                                    </a:solidFill>
                                    <a:latin typeface="Cambria Math" panose="02040503050406030204" pitchFamily="18" charset="0"/>
                                  </a:rPr>
                                </m:ctrlPr>
                              </m:sSubPr>
                              <m:e>
                                <m:r>
                                  <a:rPr lang="en-US" sz="1700" b="0" i="1" smtClean="0">
                                    <a:solidFill>
                                      <a:schemeClr val="tx1"/>
                                    </a:solidFill>
                                    <a:latin typeface="Cambria Math" panose="02040503050406030204" pitchFamily="18" charset="0"/>
                                  </a:rPr>
                                  <m:t>𝑛</m:t>
                                </m:r>
                              </m:e>
                              <m:sub>
                                <m:r>
                                  <a:rPr lang="en-US" sz="1700" b="0" i="1" smtClean="0">
                                    <a:solidFill>
                                      <a:schemeClr val="tx1"/>
                                    </a:solidFill>
                                    <a:latin typeface="Cambria Math" panose="02040503050406030204" pitchFamily="18" charset="0"/>
                                  </a:rPr>
                                  <m:t>𝑥</m:t>
                                </m:r>
                              </m:sub>
                            </m:sSub>
                            <m:r>
                              <a:rPr lang="en-US" sz="1700" b="0" i="1" smtClean="0">
                                <a:solidFill>
                                  <a:schemeClr val="tx1"/>
                                </a:solidFill>
                                <a:latin typeface="Cambria Math" panose="02040503050406030204" pitchFamily="18" charset="0"/>
                              </a:rPr>
                              <m:t>=</m:t>
                            </m:r>
                            <m:r>
                              <a:rPr lang="en-US" sz="1700" i="1">
                                <a:solidFill>
                                  <a:schemeClr val="tx1"/>
                                </a:solidFill>
                                <a:latin typeface="Cambria Math" panose="02040503050406030204" pitchFamily="18" charset="0"/>
                              </a:rPr>
                              <m:t>4</m:t>
                            </m:r>
                          </m:sup>
                          <m:e>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i="1">
                                    <a:solidFill>
                                      <a:schemeClr val="tx1"/>
                                    </a:solidFill>
                                    <a:latin typeface="Cambria Math" panose="02040503050406030204" pitchFamily="18" charset="0"/>
                                  </a:rPr>
                                  <m:t>𝑘</m:t>
                                </m:r>
                              </m:sub>
                            </m:sSub>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𝒙</m:t>
                                </m:r>
                              </m:e>
                            </m:d>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i="1">
                                    <a:solidFill>
                                      <a:schemeClr val="tx1"/>
                                    </a:solidFill>
                                    <a:latin typeface="Cambria Math" panose="02040503050406030204" pitchFamily="18" charset="0"/>
                                  </a:rPr>
                                  <m:t>𝑘</m:t>
                                </m:r>
                              </m:sub>
                            </m:sSub>
                            <m:d>
                              <m:dPr>
                                <m:ctrlPr>
                                  <a:rPr lang="en-US" sz="1700" i="1">
                                    <a:solidFill>
                                      <a:schemeClr val="tx1"/>
                                    </a:solidFill>
                                    <a:latin typeface="Cambria Math" panose="02040503050406030204" pitchFamily="18" charset="0"/>
                                  </a:rPr>
                                </m:ctrlPr>
                              </m:dPr>
                              <m:e>
                                <m:sSup>
                                  <m:sSupPr>
                                    <m:ctrlPr>
                                      <a:rPr lang="en-US" sz="1700" i="1">
                                        <a:solidFill>
                                          <a:schemeClr val="tx1"/>
                                        </a:solidFill>
                                        <a:latin typeface="Cambria Math" panose="02040503050406030204" pitchFamily="18" charset="0"/>
                                      </a:rPr>
                                    </m:ctrlPr>
                                  </m:sSupPr>
                                  <m:e>
                                    <m:r>
                                      <a:rPr lang="en-US" sz="1700" b="1" i="1">
                                        <a:solidFill>
                                          <a:schemeClr val="tx1"/>
                                        </a:solidFill>
                                        <a:latin typeface="Cambria Math" panose="02040503050406030204" pitchFamily="18" charset="0"/>
                                      </a:rPr>
                                      <m:t>𝒙</m:t>
                                    </m:r>
                                  </m:e>
                                  <m:sup>
                                    <m:r>
                                      <a:rPr lang="en-US" sz="1700" i="1">
                                        <a:solidFill>
                                          <a:schemeClr val="tx1"/>
                                        </a:solidFill>
                                        <a:latin typeface="Cambria Math" panose="02040503050406030204" pitchFamily="18" charset="0"/>
                                      </a:rPr>
                                      <m:t>′</m:t>
                                    </m:r>
                                  </m:sup>
                                </m:sSup>
                              </m:e>
                            </m:d>
                            <m:r>
                              <a:rPr lang="en-US" sz="1700" b="0" i="1" smtClean="0">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ea typeface="Cambria Math" panose="02040503050406030204" pitchFamily="18" charset="0"/>
                              </a:rPr>
                              <m:t>∎ </m:t>
                            </m:r>
                            <m:sSub>
                              <m:sSubPr>
                                <m:ctrlPr>
                                  <a:rPr lang="en-US" sz="1700" i="1" smtClean="0">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i="1">
                                    <a:solidFill>
                                      <a:schemeClr val="tx1"/>
                                    </a:solidFill>
                                    <a:latin typeface="Cambria Math" panose="02040503050406030204" pitchFamily="18" charset="0"/>
                                  </a:rPr>
                                  <m:t>𝑘</m:t>
                                </m:r>
                              </m:sub>
                            </m:sSub>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𝒙</m:t>
                                </m:r>
                              </m:e>
                            </m:d>
                            <m:r>
                              <a:rPr lang="en-US" sz="1700" i="1">
                                <a:solidFill>
                                  <a:schemeClr val="tx1"/>
                                </a:solidFill>
                                <a:latin typeface="Cambria Math" panose="02040503050406030204" pitchFamily="18" charset="0"/>
                              </a:rPr>
                              <m:t>=</m:t>
                            </m:r>
                            <m:f>
                              <m:fPr>
                                <m:ctrlPr>
                                  <a:rPr lang="en-US" sz="1700" i="1">
                                    <a:solidFill>
                                      <a:schemeClr val="tx1"/>
                                    </a:solidFill>
                                    <a:latin typeface="Cambria Math" panose="02040503050406030204" pitchFamily="18" charset="0"/>
                                  </a:rPr>
                                </m:ctrlPr>
                              </m:fPr>
                              <m:num>
                                <m:r>
                                  <a:rPr lang="en-US" sz="1700" i="1">
                                    <a:solidFill>
                                      <a:schemeClr val="tx1"/>
                                    </a:solidFill>
                                    <a:latin typeface="Cambria Math" panose="02040503050406030204" pitchFamily="18" charset="0"/>
                                  </a:rPr>
                                  <m:t>1</m:t>
                                </m:r>
                              </m:num>
                              <m:den>
                                <m:r>
                                  <a:rPr lang="en-US" sz="1700" i="1">
                                    <a:solidFill>
                                      <a:schemeClr val="tx1"/>
                                    </a:solidFill>
                                    <a:latin typeface="Cambria Math" panose="02040503050406030204" pitchFamily="18" charset="0"/>
                                  </a:rPr>
                                  <m:t>𝑚</m:t>
                                </m:r>
                              </m:den>
                            </m:f>
                            <m:nary>
                              <m:naryPr>
                                <m:chr m:val="∑"/>
                                <m:ctrlPr>
                                  <a:rPr lang="en-US" sz="1700" i="1">
                                    <a:solidFill>
                                      <a:schemeClr val="tx1"/>
                                    </a:solidFill>
                                    <a:latin typeface="Cambria Math" panose="02040503050406030204" pitchFamily="18" charset="0"/>
                                  </a:rPr>
                                </m:ctrlPr>
                              </m:naryPr>
                              <m:sub>
                                <m:r>
                                  <m:rPr>
                                    <m:brk m:alnAt="23"/>
                                  </m:rPr>
                                  <a:rPr lang="en-US" sz="1700" i="1">
                                    <a:solidFill>
                                      <a:schemeClr val="tx1"/>
                                    </a:solidFill>
                                    <a:latin typeface="Cambria Math" panose="02040503050406030204" pitchFamily="18" charset="0"/>
                                  </a:rPr>
                                  <m:t>𝑖</m:t>
                                </m:r>
                                <m:r>
                                  <a:rPr lang="en-US" sz="1700" i="1">
                                    <a:solidFill>
                                      <a:schemeClr val="tx1"/>
                                    </a:solidFill>
                                    <a:latin typeface="Cambria Math" panose="02040503050406030204" pitchFamily="18" charset="0"/>
                                  </a:rPr>
                                  <m:t>=1</m:t>
                                </m:r>
                              </m:sub>
                              <m:sup>
                                <m:r>
                                  <a:rPr lang="en-US" sz="1700" i="1">
                                    <a:solidFill>
                                      <a:schemeClr val="tx1"/>
                                    </a:solidFill>
                                    <a:latin typeface="Cambria Math" panose="02040503050406030204" pitchFamily="18" charset="0"/>
                                  </a:rPr>
                                  <m:t>𝑚</m:t>
                                </m:r>
                              </m:sup>
                              <m:e>
                                <m:r>
                                  <a:rPr lang="en-US" sz="1700" i="1">
                                    <a:solidFill>
                                      <a:schemeClr val="tx1"/>
                                    </a:solidFill>
                                    <a:latin typeface="Cambria Math" panose="02040503050406030204" pitchFamily="18" charset="0"/>
                                  </a:rPr>
                                  <m:t>𝐼</m:t>
                                </m:r>
                                <m:r>
                                  <a:rPr lang="en-US" sz="1700" i="1">
                                    <a:solidFill>
                                      <a:schemeClr val="tx1"/>
                                    </a:solidFill>
                                    <a:latin typeface="Cambria Math" panose="02040503050406030204" pitchFamily="18" charset="0"/>
                                  </a:rPr>
                                  <m:t>(</m:t>
                                </m:r>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𝑥</m:t>
                                    </m:r>
                                  </m:e>
                                  <m:sub>
                                    <m:r>
                                      <a:rPr lang="en-US" sz="1700" i="1">
                                        <a:solidFill>
                                          <a:schemeClr val="tx1"/>
                                        </a:solidFill>
                                        <a:latin typeface="Cambria Math" panose="02040503050406030204" pitchFamily="18" charset="0"/>
                                      </a:rPr>
                                      <m:t>𝑖</m:t>
                                    </m:r>
                                  </m:sub>
                                </m:sSub>
                                <m:r>
                                  <a:rPr lang="en-US" sz="1700" i="1">
                                    <a:solidFill>
                                      <a:schemeClr val="tx1"/>
                                    </a:solidFill>
                                    <a:latin typeface="Cambria Math" panose="02040503050406030204" pitchFamily="18" charset="0"/>
                                  </a:rPr>
                                  <m:t>=</m:t>
                                </m:r>
                                <m:r>
                                  <a:rPr lang="en-US" sz="1700" i="1">
                                    <a:solidFill>
                                      <a:schemeClr val="tx1"/>
                                    </a:solidFill>
                                    <a:latin typeface="Cambria Math" panose="02040503050406030204" pitchFamily="18" charset="0"/>
                                  </a:rPr>
                                  <m:t>𝑘</m:t>
                                </m:r>
                                <m:r>
                                  <a:rPr lang="en-US" sz="1700" i="1">
                                    <a:solidFill>
                                      <a:schemeClr val="tx1"/>
                                    </a:solidFill>
                                    <a:latin typeface="Cambria Math" panose="02040503050406030204" pitchFamily="18" charset="0"/>
                                  </a:rPr>
                                  <m:t>)</m:t>
                                </m:r>
                              </m:e>
                            </m:nary>
                          </m:e>
                        </m:nary>
                      </m:oMath>
                    </m:oMathPara>
                  </a14:m>
                  <a:br>
                    <a:rPr lang="en-US" sz="1700" dirty="0">
                      <a:solidFill>
                        <a:schemeClr val="tx1"/>
                      </a:solidFill>
                    </a:rPr>
                  </a:br>
                  <a14:m>
                    <m:oMath xmlns:m="http://schemas.openxmlformats.org/officeDocument/2006/math">
                      <m:r>
                        <a:rPr lang="en-US" sz="1700" b="0" i="1" smtClean="0">
                          <a:solidFill>
                            <a:schemeClr val="tx1"/>
                          </a:solidFill>
                          <a:latin typeface="Cambria Math" panose="02040503050406030204" pitchFamily="18" charset="0"/>
                        </a:rPr>
                        <m:t>𝐾</m:t>
                      </m:r>
                      <m:d>
                        <m:dPr>
                          <m:ctrlPr>
                            <a:rPr lang="en-US" sz="1700" b="0" i="1" smtClean="0">
                              <a:solidFill>
                                <a:schemeClr val="tx1"/>
                              </a:solidFill>
                              <a:latin typeface="Cambria Math" panose="02040503050406030204" pitchFamily="18" charset="0"/>
                            </a:rPr>
                          </m:ctrlPr>
                        </m:dPr>
                        <m:e>
                          <m:r>
                            <a:rPr lang="en-US" sz="1700" b="1" i="1" smtClean="0">
                              <a:solidFill>
                                <a:schemeClr val="tx1"/>
                              </a:solidFill>
                              <a:latin typeface="Cambria Math" panose="02040503050406030204" pitchFamily="18" charset="0"/>
                            </a:rPr>
                            <m:t>𝒙</m:t>
                          </m:r>
                          <m:r>
                            <a:rPr lang="en-US" sz="1700" b="0" i="1" smtClean="0">
                              <a:solidFill>
                                <a:schemeClr val="tx1"/>
                              </a:solidFill>
                              <a:latin typeface="Cambria Math" panose="02040503050406030204" pitchFamily="18" charset="0"/>
                            </a:rPr>
                            <m:t>,</m:t>
                          </m:r>
                          <m:sSup>
                            <m:sSupPr>
                              <m:ctrlPr>
                                <a:rPr lang="en-US" sz="1700" b="1" i="1" smtClean="0">
                                  <a:solidFill>
                                    <a:schemeClr val="tx1"/>
                                  </a:solidFill>
                                  <a:latin typeface="Cambria Math" panose="02040503050406030204" pitchFamily="18" charset="0"/>
                                </a:rPr>
                              </m:ctrlPr>
                            </m:sSupPr>
                            <m:e>
                              <m:r>
                                <a:rPr lang="en-US" sz="1700" b="1" i="1" smtClean="0">
                                  <a:solidFill>
                                    <a:schemeClr val="tx1"/>
                                  </a:solidFill>
                                  <a:latin typeface="Cambria Math" panose="02040503050406030204" pitchFamily="18" charset="0"/>
                                </a:rPr>
                                <m:t>𝒙</m:t>
                              </m:r>
                            </m:e>
                            <m:sup>
                              <m:r>
                                <a:rPr lang="en-US" sz="1700" b="1" i="1" smtClean="0">
                                  <a:solidFill>
                                    <a:schemeClr val="tx1"/>
                                  </a:solidFill>
                                  <a:latin typeface="Cambria Math" panose="02040503050406030204" pitchFamily="18" charset="0"/>
                                </a:rPr>
                                <m:t>′</m:t>
                              </m:r>
                            </m:sup>
                          </m:sSup>
                        </m:e>
                      </m:d>
                      <m:r>
                        <a:rPr lang="en-US" sz="1700" b="0" i="1" smtClean="0">
                          <a:solidFill>
                            <a:schemeClr val="tx1"/>
                          </a:solidFill>
                          <a:latin typeface="Cambria Math" panose="02040503050406030204" pitchFamily="18" charset="0"/>
                        </a:rPr>
                        <m:t>= </m:t>
                      </m:r>
                      <m:sSub>
                        <m:sSubPr>
                          <m:ctrlPr>
                            <a:rPr lang="en-US" sz="1700" i="1">
                              <a:solidFill>
                                <a:srgbClr val="FFC000"/>
                              </a:solidFill>
                              <a:latin typeface="Cambria Math" panose="02040503050406030204" pitchFamily="18" charset="0"/>
                            </a:rPr>
                          </m:ctrlPr>
                        </m:sSubPr>
                        <m:e>
                          <m:r>
                            <a:rPr lang="en-US" sz="1700" i="1">
                              <a:solidFill>
                                <a:srgbClr val="FFC000"/>
                              </a:solidFill>
                              <a:latin typeface="Cambria Math" panose="02040503050406030204" pitchFamily="18" charset="0"/>
                            </a:rPr>
                            <m:t>𝑐</m:t>
                          </m:r>
                        </m:e>
                        <m:sub>
                          <m:r>
                            <a:rPr lang="en-US" sz="1700" i="1">
                              <a:solidFill>
                                <a:srgbClr val="FFC000"/>
                              </a:solidFill>
                              <a:latin typeface="Cambria Math" panose="02040503050406030204" pitchFamily="18" charset="0"/>
                            </a:rPr>
                            <m:t>𝐴</m:t>
                          </m:r>
                        </m:sub>
                      </m:sSub>
                      <m:d>
                        <m:dPr>
                          <m:ctrlPr>
                            <a:rPr lang="en-US" sz="1700" i="1">
                              <a:solidFill>
                                <a:srgbClr val="FFC000"/>
                              </a:solidFill>
                              <a:latin typeface="Cambria Math" panose="02040503050406030204" pitchFamily="18" charset="0"/>
                            </a:rPr>
                          </m:ctrlPr>
                        </m:dPr>
                        <m:e>
                          <m:r>
                            <a:rPr lang="en-US" sz="1700" i="1">
                              <a:solidFill>
                                <a:srgbClr val="FFC000"/>
                              </a:solidFill>
                              <a:latin typeface="Cambria Math" panose="02040503050406030204" pitchFamily="18" charset="0"/>
                            </a:rPr>
                            <m:t>𝑥</m:t>
                          </m:r>
                        </m:e>
                      </m:d>
                      <m:sSub>
                        <m:sSubPr>
                          <m:ctrlPr>
                            <a:rPr lang="en-US" sz="1700" i="1">
                              <a:solidFill>
                                <a:srgbClr val="FFC000"/>
                              </a:solidFill>
                              <a:latin typeface="Cambria Math" panose="02040503050406030204" pitchFamily="18" charset="0"/>
                            </a:rPr>
                          </m:ctrlPr>
                        </m:sSubPr>
                        <m:e>
                          <m:r>
                            <a:rPr lang="en-US" sz="1700" i="1">
                              <a:solidFill>
                                <a:srgbClr val="FFC000"/>
                              </a:solidFill>
                              <a:latin typeface="Cambria Math" panose="02040503050406030204" pitchFamily="18" charset="0"/>
                            </a:rPr>
                            <m:t>𝑐</m:t>
                          </m:r>
                        </m:e>
                        <m:sub>
                          <m:r>
                            <a:rPr lang="en-US" sz="1700" i="1">
                              <a:solidFill>
                                <a:srgbClr val="FFC000"/>
                              </a:solidFill>
                              <a:latin typeface="Cambria Math" panose="02040503050406030204" pitchFamily="18" charset="0"/>
                            </a:rPr>
                            <m:t>𝐴</m:t>
                          </m:r>
                        </m:sub>
                      </m:sSub>
                      <m:d>
                        <m:dPr>
                          <m:ctrlPr>
                            <a:rPr lang="en-US" sz="1700" i="1">
                              <a:solidFill>
                                <a:srgbClr val="FFC000"/>
                              </a:solidFill>
                              <a:latin typeface="Cambria Math" panose="02040503050406030204" pitchFamily="18" charset="0"/>
                            </a:rPr>
                          </m:ctrlPr>
                        </m:dPr>
                        <m:e>
                          <m:r>
                            <a:rPr lang="en-US" sz="1700" i="1">
                              <a:solidFill>
                                <a:srgbClr val="FFC000"/>
                              </a:solidFill>
                              <a:latin typeface="Cambria Math" panose="02040503050406030204" pitchFamily="18" charset="0"/>
                            </a:rPr>
                            <m:t>𝑥</m:t>
                          </m:r>
                          <m:r>
                            <a:rPr lang="en-US" sz="1700" b="0" i="1" smtClean="0">
                              <a:solidFill>
                                <a:srgbClr val="FFC000"/>
                              </a:solidFill>
                              <a:latin typeface="Cambria Math" panose="02040503050406030204" pitchFamily="18" charset="0"/>
                            </a:rPr>
                            <m:t>′</m:t>
                          </m:r>
                        </m:e>
                      </m:d>
                      <m:r>
                        <a:rPr lang="en-US" sz="1700" b="0" i="0" smtClean="0">
                          <a:solidFill>
                            <a:srgbClr val="FFC000"/>
                          </a:solidFill>
                          <a:latin typeface="Cambria Math" panose="02040503050406030204" pitchFamily="18" charset="0"/>
                        </a:rPr>
                        <m:t>+ </m:t>
                      </m:r>
                      <m:sSub>
                        <m:sSubPr>
                          <m:ctrlPr>
                            <a:rPr lang="en-US" sz="1700" i="1" dirty="0">
                              <a:solidFill>
                                <a:srgbClr val="FF0000"/>
                              </a:solidFill>
                              <a:latin typeface="Cambria Math" panose="02040503050406030204" pitchFamily="18" charset="0"/>
                            </a:rPr>
                          </m:ctrlPr>
                        </m:sSubPr>
                        <m:e>
                          <m:r>
                            <a:rPr lang="en-US" sz="1700" i="1" dirty="0">
                              <a:solidFill>
                                <a:srgbClr val="FF0000"/>
                              </a:solidFill>
                              <a:latin typeface="Cambria Math" panose="02040503050406030204" pitchFamily="18" charset="0"/>
                            </a:rPr>
                            <m:t>𝑐</m:t>
                          </m:r>
                        </m:e>
                        <m:sub>
                          <m:r>
                            <a:rPr lang="en-US" sz="1700" i="1" dirty="0">
                              <a:solidFill>
                                <a:srgbClr val="FF0000"/>
                              </a:solidFill>
                              <a:latin typeface="Cambria Math" panose="02040503050406030204" pitchFamily="18" charset="0"/>
                            </a:rPr>
                            <m:t>𝑇</m:t>
                          </m:r>
                        </m:sub>
                      </m:sSub>
                      <m:d>
                        <m:dPr>
                          <m:ctrlPr>
                            <a:rPr lang="en-US" sz="1700" i="1" dirty="0">
                              <a:solidFill>
                                <a:srgbClr val="FF0000"/>
                              </a:solidFill>
                              <a:latin typeface="Cambria Math" panose="02040503050406030204" pitchFamily="18" charset="0"/>
                            </a:rPr>
                          </m:ctrlPr>
                        </m:dPr>
                        <m:e>
                          <m:r>
                            <a:rPr lang="en-US" sz="1700" i="1" dirty="0">
                              <a:solidFill>
                                <a:srgbClr val="FF0000"/>
                              </a:solidFill>
                              <a:latin typeface="Cambria Math" panose="02040503050406030204" pitchFamily="18" charset="0"/>
                            </a:rPr>
                            <m:t>𝑥</m:t>
                          </m:r>
                        </m:e>
                      </m:d>
                      <m:sSub>
                        <m:sSubPr>
                          <m:ctrlPr>
                            <a:rPr lang="en-US" sz="1700" i="1" dirty="0">
                              <a:solidFill>
                                <a:srgbClr val="FF0000"/>
                              </a:solidFill>
                              <a:latin typeface="Cambria Math" panose="02040503050406030204" pitchFamily="18" charset="0"/>
                            </a:rPr>
                          </m:ctrlPr>
                        </m:sSubPr>
                        <m:e>
                          <m:r>
                            <a:rPr lang="en-US" sz="1700" i="1" dirty="0">
                              <a:solidFill>
                                <a:srgbClr val="FF0000"/>
                              </a:solidFill>
                              <a:latin typeface="Cambria Math" panose="02040503050406030204" pitchFamily="18" charset="0"/>
                            </a:rPr>
                            <m:t>𝑐</m:t>
                          </m:r>
                        </m:e>
                        <m:sub>
                          <m:r>
                            <a:rPr lang="en-US" sz="1700" i="1" dirty="0">
                              <a:solidFill>
                                <a:srgbClr val="FF0000"/>
                              </a:solidFill>
                              <a:latin typeface="Cambria Math" panose="02040503050406030204" pitchFamily="18" charset="0"/>
                            </a:rPr>
                            <m:t>𝑇</m:t>
                          </m:r>
                        </m:sub>
                      </m:sSub>
                      <m:d>
                        <m:dPr>
                          <m:ctrlPr>
                            <a:rPr lang="en-US" sz="1700" i="1" dirty="0">
                              <a:solidFill>
                                <a:srgbClr val="FF0000"/>
                              </a:solidFill>
                              <a:latin typeface="Cambria Math" panose="02040503050406030204" pitchFamily="18" charset="0"/>
                            </a:rPr>
                          </m:ctrlPr>
                        </m:dPr>
                        <m:e>
                          <m:r>
                            <a:rPr lang="en-US" sz="1700" i="1" dirty="0">
                              <a:solidFill>
                                <a:srgbClr val="FF0000"/>
                              </a:solidFill>
                              <a:latin typeface="Cambria Math" panose="02040503050406030204" pitchFamily="18" charset="0"/>
                            </a:rPr>
                            <m:t>𝑥</m:t>
                          </m:r>
                          <m:r>
                            <a:rPr lang="en-US" sz="1700" b="0" i="1" dirty="0" smtClean="0">
                              <a:solidFill>
                                <a:srgbClr val="FF0000"/>
                              </a:solidFill>
                              <a:latin typeface="Cambria Math" panose="02040503050406030204" pitchFamily="18" charset="0"/>
                            </a:rPr>
                            <m:t>′</m:t>
                          </m:r>
                        </m:e>
                      </m:d>
                    </m:oMath>
                  </a14:m>
                  <a:r>
                    <a:rPr lang="en-US" sz="1700" dirty="0">
                      <a:solidFill>
                        <a:schemeClr val="tx1"/>
                      </a:solidFill>
                    </a:rPr>
                    <a:t> + </a:t>
                  </a:r>
                  <a14:m>
                    <m:oMath xmlns:m="http://schemas.openxmlformats.org/officeDocument/2006/math">
                      <m:sSub>
                        <m:sSubPr>
                          <m:ctrlPr>
                            <a:rPr lang="en-US" sz="1700" i="1" dirty="0">
                              <a:solidFill>
                                <a:srgbClr val="FFFF00"/>
                              </a:solidFill>
                              <a:latin typeface="Cambria Math" panose="02040503050406030204" pitchFamily="18" charset="0"/>
                            </a:rPr>
                          </m:ctrlPr>
                        </m:sSubPr>
                        <m:e>
                          <m:r>
                            <a:rPr lang="en-US" sz="1700" i="1" dirty="0">
                              <a:solidFill>
                                <a:srgbClr val="FFFF00"/>
                              </a:solidFill>
                              <a:latin typeface="Cambria Math" panose="02040503050406030204" pitchFamily="18" charset="0"/>
                            </a:rPr>
                            <m:t>𝑐</m:t>
                          </m:r>
                        </m:e>
                        <m:sub>
                          <m:r>
                            <a:rPr lang="en-US" sz="1700" i="1" dirty="0">
                              <a:solidFill>
                                <a:srgbClr val="FFFF00"/>
                              </a:solidFill>
                              <a:latin typeface="Cambria Math" panose="02040503050406030204" pitchFamily="18" charset="0"/>
                            </a:rPr>
                            <m:t>𝐶</m:t>
                          </m:r>
                        </m:sub>
                      </m:sSub>
                      <m:d>
                        <m:dPr>
                          <m:ctrlPr>
                            <a:rPr lang="en-US" sz="1700" i="1" dirty="0">
                              <a:solidFill>
                                <a:srgbClr val="FFFF00"/>
                              </a:solidFill>
                              <a:latin typeface="Cambria Math" panose="02040503050406030204" pitchFamily="18" charset="0"/>
                            </a:rPr>
                          </m:ctrlPr>
                        </m:dPr>
                        <m:e>
                          <m:r>
                            <a:rPr lang="en-US" sz="1700" i="1" dirty="0">
                              <a:solidFill>
                                <a:srgbClr val="FFFF00"/>
                              </a:solidFill>
                              <a:latin typeface="Cambria Math" panose="02040503050406030204" pitchFamily="18" charset="0"/>
                            </a:rPr>
                            <m:t>𝑥</m:t>
                          </m:r>
                        </m:e>
                      </m:d>
                      <m:sSub>
                        <m:sSubPr>
                          <m:ctrlPr>
                            <a:rPr lang="en-US" sz="1700" i="1" dirty="0">
                              <a:solidFill>
                                <a:srgbClr val="FFFF00"/>
                              </a:solidFill>
                              <a:latin typeface="Cambria Math" panose="02040503050406030204" pitchFamily="18" charset="0"/>
                            </a:rPr>
                          </m:ctrlPr>
                        </m:sSubPr>
                        <m:e>
                          <m:r>
                            <a:rPr lang="en-US" sz="1700" i="1" dirty="0">
                              <a:solidFill>
                                <a:srgbClr val="FFFF00"/>
                              </a:solidFill>
                              <a:latin typeface="Cambria Math" panose="02040503050406030204" pitchFamily="18" charset="0"/>
                            </a:rPr>
                            <m:t>𝑐</m:t>
                          </m:r>
                        </m:e>
                        <m:sub>
                          <m:r>
                            <a:rPr lang="en-US" sz="1700" i="1" dirty="0">
                              <a:solidFill>
                                <a:srgbClr val="FFFF00"/>
                              </a:solidFill>
                              <a:latin typeface="Cambria Math" panose="02040503050406030204" pitchFamily="18" charset="0"/>
                            </a:rPr>
                            <m:t>𝐶</m:t>
                          </m:r>
                        </m:sub>
                      </m:sSub>
                      <m:d>
                        <m:dPr>
                          <m:ctrlPr>
                            <a:rPr lang="en-US" sz="1700" i="1" dirty="0">
                              <a:solidFill>
                                <a:srgbClr val="FFFF00"/>
                              </a:solidFill>
                              <a:latin typeface="Cambria Math" panose="02040503050406030204" pitchFamily="18" charset="0"/>
                            </a:rPr>
                          </m:ctrlPr>
                        </m:dPr>
                        <m:e>
                          <m:r>
                            <a:rPr lang="en-US" sz="1700" i="1" dirty="0">
                              <a:solidFill>
                                <a:srgbClr val="FFFF00"/>
                              </a:solidFill>
                              <a:latin typeface="Cambria Math" panose="02040503050406030204" pitchFamily="18" charset="0"/>
                            </a:rPr>
                            <m:t>𝑥</m:t>
                          </m:r>
                          <m:r>
                            <a:rPr lang="en-US" sz="1700" b="0" i="1" dirty="0" smtClean="0">
                              <a:solidFill>
                                <a:srgbClr val="FFFF00"/>
                              </a:solidFill>
                              <a:latin typeface="Cambria Math" panose="02040503050406030204" pitchFamily="18" charset="0"/>
                            </a:rPr>
                            <m:t>′</m:t>
                          </m:r>
                        </m:e>
                      </m:d>
                    </m:oMath>
                  </a14:m>
                  <a:r>
                    <a:rPr lang="en-US" sz="1700" dirty="0">
                      <a:solidFill>
                        <a:schemeClr val="tx1"/>
                      </a:solidFill>
                    </a:rPr>
                    <a:t> + </a:t>
                  </a:r>
                  <a14:m>
                    <m:oMath xmlns:m="http://schemas.openxmlformats.org/officeDocument/2006/math">
                      <m:sSub>
                        <m:sSubPr>
                          <m:ctrlPr>
                            <a:rPr lang="en-US" sz="1700" i="1" dirty="0">
                              <a:solidFill>
                                <a:srgbClr val="66FF66"/>
                              </a:solidFill>
                              <a:latin typeface="Cambria Math" panose="02040503050406030204" pitchFamily="18" charset="0"/>
                            </a:rPr>
                          </m:ctrlPr>
                        </m:sSubPr>
                        <m:e>
                          <m:r>
                            <a:rPr lang="en-US" sz="1700" i="1" dirty="0">
                              <a:solidFill>
                                <a:srgbClr val="66FF66"/>
                              </a:solidFill>
                              <a:latin typeface="Cambria Math" panose="02040503050406030204" pitchFamily="18" charset="0"/>
                            </a:rPr>
                            <m:t>𝑐</m:t>
                          </m:r>
                        </m:e>
                        <m:sub>
                          <m:r>
                            <a:rPr lang="en-US" sz="1700" i="1" dirty="0">
                              <a:solidFill>
                                <a:srgbClr val="66FF66"/>
                              </a:solidFill>
                              <a:latin typeface="Cambria Math" panose="02040503050406030204" pitchFamily="18" charset="0"/>
                            </a:rPr>
                            <m:t>𝐺</m:t>
                          </m:r>
                        </m:sub>
                      </m:sSub>
                      <m:d>
                        <m:dPr>
                          <m:ctrlPr>
                            <a:rPr lang="en-US" sz="1700" i="1" dirty="0">
                              <a:solidFill>
                                <a:srgbClr val="66FF66"/>
                              </a:solidFill>
                              <a:latin typeface="Cambria Math" panose="02040503050406030204" pitchFamily="18" charset="0"/>
                            </a:rPr>
                          </m:ctrlPr>
                        </m:dPr>
                        <m:e>
                          <m:r>
                            <a:rPr lang="en-US" sz="1700" i="1" dirty="0">
                              <a:solidFill>
                                <a:srgbClr val="66FF66"/>
                              </a:solidFill>
                              <a:latin typeface="Cambria Math" panose="02040503050406030204" pitchFamily="18" charset="0"/>
                            </a:rPr>
                            <m:t>𝑥</m:t>
                          </m:r>
                        </m:e>
                      </m:d>
                      <m:sSub>
                        <m:sSubPr>
                          <m:ctrlPr>
                            <a:rPr lang="en-US" sz="1700" i="1" dirty="0">
                              <a:solidFill>
                                <a:srgbClr val="66FF66"/>
                              </a:solidFill>
                              <a:latin typeface="Cambria Math" panose="02040503050406030204" pitchFamily="18" charset="0"/>
                            </a:rPr>
                          </m:ctrlPr>
                        </m:sSubPr>
                        <m:e>
                          <m:r>
                            <a:rPr lang="en-US" sz="1700" i="1" dirty="0">
                              <a:solidFill>
                                <a:srgbClr val="66FF66"/>
                              </a:solidFill>
                              <a:latin typeface="Cambria Math" panose="02040503050406030204" pitchFamily="18" charset="0"/>
                            </a:rPr>
                            <m:t>𝑐</m:t>
                          </m:r>
                        </m:e>
                        <m:sub>
                          <m:r>
                            <a:rPr lang="en-US" sz="1700" i="1" dirty="0">
                              <a:solidFill>
                                <a:srgbClr val="66FF66"/>
                              </a:solidFill>
                              <a:latin typeface="Cambria Math" panose="02040503050406030204" pitchFamily="18" charset="0"/>
                            </a:rPr>
                            <m:t>𝐺</m:t>
                          </m:r>
                        </m:sub>
                      </m:sSub>
                      <m:d>
                        <m:dPr>
                          <m:ctrlPr>
                            <a:rPr lang="en-US" sz="1700" i="1" dirty="0">
                              <a:solidFill>
                                <a:srgbClr val="66FF66"/>
                              </a:solidFill>
                              <a:latin typeface="Cambria Math" panose="02040503050406030204" pitchFamily="18" charset="0"/>
                            </a:rPr>
                          </m:ctrlPr>
                        </m:dPr>
                        <m:e>
                          <m:r>
                            <a:rPr lang="en-US" sz="1700" i="1" dirty="0">
                              <a:solidFill>
                                <a:srgbClr val="66FF66"/>
                              </a:solidFill>
                              <a:latin typeface="Cambria Math" panose="02040503050406030204" pitchFamily="18" charset="0"/>
                            </a:rPr>
                            <m:t>𝑥</m:t>
                          </m:r>
                          <m:r>
                            <a:rPr lang="en-US" sz="1700" b="0" i="1" dirty="0" smtClean="0">
                              <a:solidFill>
                                <a:srgbClr val="66FF66"/>
                              </a:solidFill>
                              <a:latin typeface="Cambria Math" panose="02040503050406030204" pitchFamily="18" charset="0"/>
                            </a:rPr>
                            <m:t>′</m:t>
                          </m:r>
                        </m:e>
                      </m:d>
                    </m:oMath>
                  </a14:m>
                  <a:endParaRPr lang="en-US" sz="1700" dirty="0">
                    <a:solidFill>
                      <a:schemeClr val="tx1"/>
                    </a:solidFill>
                  </a:endParaRPr>
                </a:p>
                <a:p>
                  <a:pPr lvl="0" defTabSz="622300">
                    <a:lnSpc>
                      <a:spcPct val="90000"/>
                    </a:lnSpc>
                    <a:spcBef>
                      <a:spcPct val="0"/>
                    </a:spcBef>
                    <a:spcAft>
                      <a:spcPct val="35000"/>
                    </a:spcAft>
                  </a:pPr>
                  <a14:m>
                    <m:oMath xmlns:m="http://schemas.openxmlformats.org/officeDocument/2006/math">
                      <m:r>
                        <a:rPr lang="en-US" sz="1700" i="1">
                          <a:solidFill>
                            <a:schemeClr val="tx1"/>
                          </a:solidFill>
                          <a:latin typeface="Cambria Math" panose="02040503050406030204" pitchFamily="18" charset="0"/>
                        </a:rPr>
                        <m:t>𝐾</m:t>
                      </m:r>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𝒙</m:t>
                          </m:r>
                          <m:r>
                            <a:rPr lang="en-US" sz="1700" i="1">
                              <a:solidFill>
                                <a:schemeClr val="tx1"/>
                              </a:solidFill>
                              <a:latin typeface="Cambria Math" panose="02040503050406030204" pitchFamily="18" charset="0"/>
                            </a:rPr>
                            <m:t>,</m:t>
                          </m:r>
                          <m:sSup>
                            <m:sSupPr>
                              <m:ctrlPr>
                                <a:rPr lang="en-US" sz="1700" b="1" i="1">
                                  <a:solidFill>
                                    <a:schemeClr val="tx1"/>
                                  </a:solidFill>
                                  <a:latin typeface="Cambria Math" panose="02040503050406030204" pitchFamily="18" charset="0"/>
                                </a:rPr>
                              </m:ctrlPr>
                            </m:sSupPr>
                            <m:e>
                              <m:r>
                                <a:rPr lang="en-US" sz="1700" b="1" i="1">
                                  <a:solidFill>
                                    <a:schemeClr val="tx1"/>
                                  </a:solidFill>
                                  <a:latin typeface="Cambria Math" panose="02040503050406030204" pitchFamily="18" charset="0"/>
                                </a:rPr>
                                <m:t>𝒙</m:t>
                              </m:r>
                            </m:e>
                            <m:sup>
                              <m:r>
                                <a:rPr lang="en-US" sz="1700" b="1" i="1">
                                  <a:solidFill>
                                    <a:schemeClr val="tx1"/>
                                  </a:solidFill>
                                  <a:latin typeface="Cambria Math" panose="02040503050406030204" pitchFamily="18" charset="0"/>
                                </a:rPr>
                                <m:t>′</m:t>
                              </m:r>
                            </m:sup>
                          </m:sSup>
                        </m:e>
                      </m:d>
                      <m:r>
                        <a:rPr lang="en-US" sz="1700" i="1" smtClean="0">
                          <a:solidFill>
                            <a:schemeClr val="tx1"/>
                          </a:solidFill>
                          <a:latin typeface="Cambria Math" panose="02040503050406030204" pitchFamily="18" charset="0"/>
                        </a:rPr>
                        <m:t>=</m:t>
                      </m:r>
                    </m:oMath>
                  </a14:m>
                  <a:r>
                    <a:rPr lang="en-US" sz="1700" dirty="0">
                      <a:solidFill>
                        <a:schemeClr val="tx1"/>
                      </a:solidFill>
                    </a:rPr>
                    <a:t> </a:t>
                  </a:r>
                  <a14:m>
                    <m:oMath xmlns:m="http://schemas.openxmlformats.org/officeDocument/2006/math">
                      <m:f>
                        <m:fPr>
                          <m:ctrlPr>
                            <a:rPr lang="en-US" sz="1700" b="0" i="1" dirty="0" smtClean="0">
                              <a:solidFill>
                                <a:srgbClr val="FFC000"/>
                              </a:solidFill>
                              <a:latin typeface="Cambria Math" panose="02040503050406030204" pitchFamily="18" charset="0"/>
                            </a:rPr>
                          </m:ctrlPr>
                        </m:fPr>
                        <m:num>
                          <m:r>
                            <a:rPr lang="en-US" sz="1700" b="0" i="1" dirty="0" smtClean="0">
                              <a:solidFill>
                                <a:srgbClr val="FFC000"/>
                              </a:solidFill>
                              <a:latin typeface="Cambria Math" panose="02040503050406030204" pitchFamily="18" charset="0"/>
                            </a:rPr>
                            <m:t>3</m:t>
                          </m:r>
                        </m:num>
                        <m:den>
                          <m:r>
                            <a:rPr lang="en-US" sz="1700" b="0" i="1" dirty="0" smtClean="0">
                              <a:solidFill>
                                <a:srgbClr val="FFC000"/>
                              </a:solidFill>
                              <a:latin typeface="Cambria Math" panose="02040503050406030204" pitchFamily="18" charset="0"/>
                            </a:rPr>
                            <m:t>7</m:t>
                          </m:r>
                        </m:den>
                      </m:f>
                      <m:f>
                        <m:fPr>
                          <m:ctrlPr>
                            <a:rPr lang="en-US" sz="1700" b="0" i="1" dirty="0" smtClean="0">
                              <a:solidFill>
                                <a:srgbClr val="FFC000"/>
                              </a:solidFill>
                              <a:latin typeface="Cambria Math" panose="02040503050406030204" pitchFamily="18" charset="0"/>
                            </a:rPr>
                          </m:ctrlPr>
                        </m:fPr>
                        <m:num>
                          <m:r>
                            <a:rPr lang="en-US" sz="1700" b="0" i="1" dirty="0" smtClean="0">
                              <a:solidFill>
                                <a:srgbClr val="FFC000"/>
                              </a:solidFill>
                              <a:latin typeface="Cambria Math" panose="02040503050406030204" pitchFamily="18" charset="0"/>
                            </a:rPr>
                            <m:t>4</m:t>
                          </m:r>
                        </m:num>
                        <m:den>
                          <m:r>
                            <a:rPr lang="en-US" sz="1700" b="0" i="1" dirty="0" smtClean="0">
                              <a:solidFill>
                                <a:srgbClr val="FFC000"/>
                              </a:solidFill>
                              <a:latin typeface="Cambria Math" panose="02040503050406030204" pitchFamily="18" charset="0"/>
                            </a:rPr>
                            <m:t>10</m:t>
                          </m:r>
                        </m:den>
                      </m:f>
                      <m:r>
                        <a:rPr lang="en-US" sz="1700" b="0" i="1" dirty="0" smtClean="0">
                          <a:solidFill>
                            <a:schemeClr val="tx1"/>
                          </a:solidFill>
                          <a:latin typeface="Cambria Math" panose="02040503050406030204" pitchFamily="18" charset="0"/>
                        </a:rPr>
                        <m:t>+</m:t>
                      </m:r>
                      <m:f>
                        <m:fPr>
                          <m:ctrlPr>
                            <a:rPr lang="en-US" sz="1700" b="0" i="1" dirty="0" smtClean="0">
                              <a:solidFill>
                                <a:srgbClr val="FF0000"/>
                              </a:solidFill>
                              <a:latin typeface="Cambria Math" panose="02040503050406030204" pitchFamily="18" charset="0"/>
                            </a:rPr>
                          </m:ctrlPr>
                        </m:fPr>
                        <m:num>
                          <m:r>
                            <a:rPr lang="en-US" sz="1700" b="0" i="1" dirty="0" smtClean="0">
                              <a:solidFill>
                                <a:srgbClr val="FF0000"/>
                              </a:solidFill>
                              <a:latin typeface="Cambria Math" panose="02040503050406030204" pitchFamily="18" charset="0"/>
                            </a:rPr>
                            <m:t>2</m:t>
                          </m:r>
                        </m:num>
                        <m:den>
                          <m:r>
                            <a:rPr lang="en-US" sz="1700" b="0" i="1" dirty="0" smtClean="0">
                              <a:solidFill>
                                <a:srgbClr val="FF0000"/>
                              </a:solidFill>
                              <a:latin typeface="Cambria Math" panose="02040503050406030204" pitchFamily="18" charset="0"/>
                            </a:rPr>
                            <m:t>7</m:t>
                          </m:r>
                        </m:den>
                      </m:f>
                      <m:f>
                        <m:fPr>
                          <m:ctrlPr>
                            <a:rPr lang="en-US" sz="1700" b="0" i="1" dirty="0" smtClean="0">
                              <a:solidFill>
                                <a:srgbClr val="FF0000"/>
                              </a:solidFill>
                              <a:latin typeface="Cambria Math" panose="02040503050406030204" pitchFamily="18" charset="0"/>
                            </a:rPr>
                          </m:ctrlPr>
                        </m:fPr>
                        <m:num>
                          <m:r>
                            <a:rPr lang="en-US" sz="1700" b="0" i="1" dirty="0" smtClean="0">
                              <a:solidFill>
                                <a:srgbClr val="FF0000"/>
                              </a:solidFill>
                              <a:latin typeface="Cambria Math" panose="02040503050406030204" pitchFamily="18" charset="0"/>
                            </a:rPr>
                            <m:t>3</m:t>
                          </m:r>
                        </m:num>
                        <m:den>
                          <m:r>
                            <a:rPr lang="en-US" sz="1700" b="0" i="1" dirty="0" smtClean="0">
                              <a:solidFill>
                                <a:srgbClr val="FF0000"/>
                              </a:solidFill>
                              <a:latin typeface="Cambria Math" panose="02040503050406030204" pitchFamily="18" charset="0"/>
                            </a:rPr>
                            <m:t>10</m:t>
                          </m:r>
                        </m:den>
                      </m:f>
                      <m:r>
                        <a:rPr lang="en-US" sz="1700" b="0" i="1" dirty="0" smtClean="0">
                          <a:solidFill>
                            <a:schemeClr val="tx1"/>
                          </a:solidFill>
                          <a:latin typeface="Cambria Math" panose="02040503050406030204" pitchFamily="18" charset="0"/>
                        </a:rPr>
                        <m:t>+</m:t>
                      </m:r>
                      <m:f>
                        <m:fPr>
                          <m:ctrlPr>
                            <a:rPr lang="en-US" sz="1700" b="0" i="1" dirty="0" smtClean="0">
                              <a:solidFill>
                                <a:srgbClr val="FFFF00"/>
                              </a:solidFill>
                              <a:latin typeface="Cambria Math" panose="02040503050406030204" pitchFamily="18" charset="0"/>
                            </a:rPr>
                          </m:ctrlPr>
                        </m:fPr>
                        <m:num>
                          <m:r>
                            <a:rPr lang="en-US" sz="1700" b="0" i="1" dirty="0" smtClean="0">
                              <a:solidFill>
                                <a:srgbClr val="FFFF00"/>
                              </a:solidFill>
                              <a:latin typeface="Cambria Math" panose="02040503050406030204" pitchFamily="18" charset="0"/>
                            </a:rPr>
                            <m:t>2</m:t>
                          </m:r>
                        </m:num>
                        <m:den>
                          <m:r>
                            <a:rPr lang="en-US" sz="1700" b="0" i="1" dirty="0" smtClean="0">
                              <a:solidFill>
                                <a:srgbClr val="FFFF00"/>
                              </a:solidFill>
                              <a:latin typeface="Cambria Math" panose="02040503050406030204" pitchFamily="18" charset="0"/>
                            </a:rPr>
                            <m:t>7</m:t>
                          </m:r>
                        </m:den>
                      </m:f>
                      <m:f>
                        <m:fPr>
                          <m:ctrlPr>
                            <a:rPr lang="en-US" sz="1700" b="0" i="1" dirty="0" smtClean="0">
                              <a:solidFill>
                                <a:srgbClr val="FFFF00"/>
                              </a:solidFill>
                              <a:latin typeface="Cambria Math" panose="02040503050406030204" pitchFamily="18" charset="0"/>
                            </a:rPr>
                          </m:ctrlPr>
                        </m:fPr>
                        <m:num>
                          <m:r>
                            <a:rPr lang="en-US" sz="1700" b="0" i="1" dirty="0" smtClean="0">
                              <a:solidFill>
                                <a:srgbClr val="FFFF00"/>
                              </a:solidFill>
                              <a:latin typeface="Cambria Math" panose="02040503050406030204" pitchFamily="18" charset="0"/>
                            </a:rPr>
                            <m:t>2</m:t>
                          </m:r>
                        </m:num>
                        <m:den>
                          <m:r>
                            <a:rPr lang="en-US" sz="1700" b="0" i="1" dirty="0" smtClean="0">
                              <a:solidFill>
                                <a:srgbClr val="FFFF00"/>
                              </a:solidFill>
                              <a:latin typeface="Cambria Math" panose="02040503050406030204" pitchFamily="18" charset="0"/>
                            </a:rPr>
                            <m:t>10</m:t>
                          </m:r>
                        </m:den>
                      </m:f>
                      <m:r>
                        <a:rPr lang="en-US" sz="1700" b="0" i="1" dirty="0" smtClean="0">
                          <a:solidFill>
                            <a:schemeClr val="tx1"/>
                          </a:solidFill>
                          <a:latin typeface="Cambria Math" panose="02040503050406030204" pitchFamily="18" charset="0"/>
                        </a:rPr>
                        <m:t>+</m:t>
                      </m:r>
                      <m:r>
                        <a:rPr lang="en-US" sz="1700" b="0" i="1" dirty="0" smtClean="0">
                          <a:solidFill>
                            <a:srgbClr val="66FF66"/>
                          </a:solidFill>
                          <a:latin typeface="Cambria Math" panose="02040503050406030204" pitchFamily="18" charset="0"/>
                        </a:rPr>
                        <m:t>0</m:t>
                      </m:r>
                      <m:f>
                        <m:fPr>
                          <m:ctrlPr>
                            <a:rPr lang="en-US" sz="1700" b="0" i="1" dirty="0" smtClean="0">
                              <a:solidFill>
                                <a:srgbClr val="66FF66"/>
                              </a:solidFill>
                              <a:latin typeface="Cambria Math" panose="02040503050406030204" pitchFamily="18" charset="0"/>
                            </a:rPr>
                          </m:ctrlPr>
                        </m:fPr>
                        <m:num>
                          <m:r>
                            <a:rPr lang="en-US" sz="1700" b="0" i="1" dirty="0" smtClean="0">
                              <a:solidFill>
                                <a:srgbClr val="66FF66"/>
                              </a:solidFill>
                              <a:latin typeface="Cambria Math" panose="02040503050406030204" pitchFamily="18" charset="0"/>
                            </a:rPr>
                            <m:t>1</m:t>
                          </m:r>
                        </m:num>
                        <m:den>
                          <m:r>
                            <a:rPr lang="en-US" sz="1700" b="0" i="1" dirty="0" smtClean="0">
                              <a:solidFill>
                                <a:srgbClr val="66FF66"/>
                              </a:solidFill>
                              <a:latin typeface="Cambria Math" panose="02040503050406030204" pitchFamily="18" charset="0"/>
                            </a:rPr>
                            <m:t>10</m:t>
                          </m:r>
                        </m:den>
                      </m:f>
                      <m:r>
                        <a:rPr lang="en-US" sz="1700" b="0" i="1" dirty="0" smtClean="0">
                          <a:solidFill>
                            <a:schemeClr val="tx1"/>
                          </a:solidFill>
                          <a:latin typeface="Cambria Math" panose="02040503050406030204" pitchFamily="18" charset="0"/>
                        </a:rPr>
                        <m:t>=</m:t>
                      </m:r>
                    </m:oMath>
                  </a14:m>
                  <a:r>
                    <a:rPr lang="en-US" sz="1700" dirty="0">
                      <a:solidFill>
                        <a:schemeClr val="tx1"/>
                      </a:solidFill>
                    </a:rPr>
                    <a:t> </a:t>
                  </a:r>
                  <a14:m>
                    <m:oMath xmlns:m="http://schemas.openxmlformats.org/officeDocument/2006/math">
                      <m:f>
                        <m:fPr>
                          <m:ctrlPr>
                            <a:rPr lang="en-US" sz="1700" b="1" i="1" dirty="0" smtClean="0">
                              <a:solidFill>
                                <a:schemeClr val="tx1"/>
                              </a:solidFill>
                              <a:latin typeface="Cambria Math" panose="02040503050406030204" pitchFamily="18" charset="0"/>
                            </a:rPr>
                          </m:ctrlPr>
                        </m:fPr>
                        <m:num>
                          <m:r>
                            <a:rPr lang="en-US" sz="1700" b="1" i="1" dirty="0" smtClean="0">
                              <a:solidFill>
                                <a:schemeClr val="tx1"/>
                              </a:solidFill>
                              <a:latin typeface="Cambria Math" panose="02040503050406030204" pitchFamily="18" charset="0"/>
                            </a:rPr>
                            <m:t>𝟏𝟏</m:t>
                          </m:r>
                        </m:num>
                        <m:den>
                          <m:r>
                            <a:rPr lang="en-US" sz="1700" b="1" i="1" dirty="0" smtClean="0">
                              <a:solidFill>
                                <a:schemeClr val="tx1"/>
                              </a:solidFill>
                              <a:latin typeface="Cambria Math" panose="02040503050406030204" pitchFamily="18" charset="0"/>
                            </a:rPr>
                            <m:t>𝟑𝟓</m:t>
                          </m:r>
                        </m:den>
                      </m:f>
                    </m:oMath>
                  </a14:m>
                  <a:r>
                    <a:rPr lang="en-US" sz="1700" b="1" dirty="0">
                      <a:solidFill>
                        <a:schemeClr val="tx1"/>
                      </a:solidFill>
                    </a:rPr>
                    <a:t> </a:t>
                  </a:r>
                  <a14:m>
                    <m:oMath xmlns:m="http://schemas.openxmlformats.org/officeDocument/2006/math">
                      <m:r>
                        <a:rPr lang="en-US" sz="1700" b="1" i="1" dirty="0" smtClean="0">
                          <a:solidFill>
                            <a:schemeClr val="tx1"/>
                          </a:solidFill>
                          <a:latin typeface="Cambria Math" panose="02040503050406030204" pitchFamily="18" charset="0"/>
                          <a:ea typeface="Cambria Math" panose="02040503050406030204" pitchFamily="18" charset="0"/>
                        </a:rPr>
                        <m:t>≈ .</m:t>
                      </m:r>
                      <m:r>
                        <a:rPr lang="en-US" sz="1700" b="1" i="1" dirty="0" smtClean="0">
                          <a:solidFill>
                            <a:schemeClr val="tx1"/>
                          </a:solidFill>
                          <a:latin typeface="Cambria Math" panose="02040503050406030204" pitchFamily="18" charset="0"/>
                          <a:ea typeface="Cambria Math" panose="02040503050406030204" pitchFamily="18" charset="0"/>
                        </a:rPr>
                        <m:t>𝟑𝟏𝟒𝟑</m:t>
                      </m:r>
                    </m:oMath>
                  </a14:m>
                  <a:endParaRPr lang="en-US" sz="1700" b="1" dirty="0">
                    <a:solidFill>
                      <a:schemeClr val="tx1"/>
                    </a:solidFill>
                  </a:endParaRPr>
                </a:p>
              </p:txBody>
            </p:sp>
          </mc:Choice>
          <mc:Fallback xmlns="">
            <p:sp>
              <p:nvSpPr>
                <p:cNvPr id="10" name="Rounded Rectangle 9"/>
                <p:cNvSpPr>
                  <a:spLocks noRot="1" noChangeAspect="1" noMove="1" noResize="1" noEditPoints="1" noAdjustHandles="1" noChangeArrowheads="1" noChangeShapeType="1" noTextEdit="1"/>
                </p:cNvSpPr>
                <p:nvPr/>
              </p:nvSpPr>
              <p:spPr>
                <a:xfrm>
                  <a:off x="3289946" y="5065611"/>
                  <a:ext cx="6772313" cy="1594692"/>
                </a:xfrm>
                <a:prstGeom prst="roundRect">
                  <a:avLst/>
                </a:prstGeom>
                <a:blipFill>
                  <a:blip r:embed="rId7"/>
                  <a:stretch>
                    <a:fillRect/>
                  </a:stretch>
                </a:blipFill>
                <a:effectLst>
                  <a:glow rad="127000">
                    <a:schemeClr val="tx1">
                      <a:alpha val="60000"/>
                    </a:schemeClr>
                  </a:glow>
                </a:effectLst>
              </p:spPr>
              <p:txBody>
                <a:bodyPr/>
                <a:lstStyle/>
                <a:p>
                  <a:r>
                    <a:rPr lang="en-US">
                      <a:noFill/>
                    </a:rPr>
                    <a:t> </a:t>
                  </a:r>
                </a:p>
              </p:txBody>
            </p:sp>
          </mc:Fallback>
        </mc:AlternateContent>
      </p:grpSp>
      <p:sp>
        <p:nvSpPr>
          <p:cNvPr id="12" name="Curved Down Arrow 11"/>
          <p:cNvSpPr/>
          <p:nvPr/>
        </p:nvSpPr>
        <p:spPr>
          <a:xfrm rot="5400000">
            <a:off x="5216208" y="2953195"/>
            <a:ext cx="989983" cy="44259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p:cNvSpPr/>
          <p:nvPr/>
        </p:nvSpPr>
        <p:spPr>
          <a:xfrm>
            <a:off x="7419628" y="2679500"/>
            <a:ext cx="442676" cy="98998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Left-Right-Up Arrow 15"/>
          <p:cNvSpPr/>
          <p:nvPr/>
        </p:nvSpPr>
        <p:spPr>
          <a:xfrm rot="10800000">
            <a:off x="5489904" y="4070550"/>
            <a:ext cx="2372400" cy="533872"/>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421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285750"/>
            <a:ext cx="8911687" cy="1076325"/>
          </a:xfrm>
        </p:spPr>
        <p:txBody>
          <a:bodyPr>
            <a:normAutofit/>
          </a:bodyPr>
          <a:lstStyle/>
          <a:p>
            <a:r>
              <a:rPr lang="en-US" b="1" dirty="0"/>
              <a:t>CK2 Exemplified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05025" y="1266825"/>
                <a:ext cx="9277350" cy="5591175"/>
              </a:xfrm>
            </p:spPr>
            <p:txBody>
              <a:bodyPr/>
              <a:lstStyle/>
              <a:p>
                <a:pPr marL="0" indent="0" algn="ctr">
                  <a:buNone/>
                </a:pPr>
                <a:r>
                  <a:rPr lang="en-US" b="1" dirty="0"/>
                  <a:t>Two sample DNA sequences</a:t>
                </a:r>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𝑥</m:t>
                        </m:r>
                      </m:sub>
                    </m:sSub>
                    <m:r>
                      <a:rPr lang="en-US" b="0" i="1" smtClean="0">
                        <a:latin typeface="Cambria Math" panose="02040503050406030204" pitchFamily="18" charset="0"/>
                      </a:rPr>
                      <m:t>=4</m:t>
                    </m:r>
                  </m:oMath>
                </a14:m>
                <a:r>
                  <a:rPr lang="en-US" b="0" dirty="0"/>
                  <a:t> </a:t>
                </a:r>
                <a:r>
                  <a:rPr lang="en-US" sz="1600" b="0" dirty="0"/>
                  <a:t>{A,T,C,G}</a:t>
                </a:r>
                <a:br>
                  <a:rPr lang="en-US" b="0" dirty="0"/>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=7</m:t>
                      </m:r>
                    </m:oMath>
                  </m:oMathPara>
                </a14:m>
                <a:endParaRPr lang="en-US" b="0" dirty="0"/>
              </a:p>
              <a:p>
                <a:pPr marL="0" indent="0" algn="ctr">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r>
                        <a:rPr lang="en-US" b="0" i="1" smtClean="0">
                          <a:latin typeface="Cambria Math" panose="02040503050406030204" pitchFamily="18" charset="0"/>
                        </a:rPr>
                        <m:t>=10</m:t>
                      </m:r>
                    </m:oMath>
                  </m:oMathPara>
                </a14:m>
                <a:endParaRPr lang="en-US" b="0"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05025" y="1266825"/>
                <a:ext cx="9277350" cy="5591175"/>
              </a:xfrm>
              <a:blipFill>
                <a:blip r:embed="rId2"/>
                <a:stretch>
                  <a:fillRect t="-654"/>
                </a:stretch>
              </a:blipFill>
            </p:spPr>
            <p:txBody>
              <a:bodyPr/>
              <a:lstStyle/>
              <a:p>
                <a:r>
                  <a:rPr lang="en-US">
                    <a:noFill/>
                  </a:rPr>
                  <a:t> </a:t>
                </a:r>
              </a:p>
            </p:txBody>
          </p:sp>
        </mc:Fallback>
      </mc:AlternateContent>
      <p:grpSp>
        <p:nvGrpSpPr>
          <p:cNvPr id="11" name="Group 10"/>
          <p:cNvGrpSpPr/>
          <p:nvPr/>
        </p:nvGrpSpPr>
        <p:grpSpPr>
          <a:xfrm>
            <a:off x="2394744" y="1576444"/>
            <a:ext cx="8551016" cy="4974821"/>
            <a:chOff x="2947861" y="2189837"/>
            <a:chExt cx="7933963" cy="3642151"/>
          </a:xfrm>
        </p:grpSpPr>
        <mc:AlternateContent xmlns:mc="http://schemas.openxmlformats.org/markup-compatibility/2006" xmlns:a14="http://schemas.microsoft.com/office/drawing/2010/main">
          <mc:Choice Requires="a14">
            <p:sp>
              <p:nvSpPr>
                <p:cNvPr id="6" name="Rounded Rectangle 5"/>
                <p:cNvSpPr>
                  <a:spLocks/>
                </p:cNvSpPr>
                <p:nvPr/>
              </p:nvSpPr>
              <p:spPr>
                <a:xfrm>
                  <a:off x="2989385" y="2189837"/>
                  <a:ext cx="2147552" cy="299212"/>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spAutoFit/>
                </a:bodyPr>
                <a:lstStyle/>
                <a:p>
                  <a:pPr lvl="0" algn="ctr"/>
                  <a14:m>
                    <m:oMathPara xmlns:m="http://schemas.openxmlformats.org/officeDocument/2006/math">
                      <m:oMathParaPr>
                        <m:jc m:val="center"/>
                      </m:oMathParaPr>
                      <m:oMath xmlns:m="http://schemas.openxmlformats.org/officeDocument/2006/math">
                        <m:r>
                          <a:rPr lang="en-US" i="1" smtClean="0">
                            <a:solidFill>
                              <a:schemeClr val="tx1"/>
                            </a:solidFill>
                            <a:latin typeface="Cambria Math" panose="02040503050406030204" pitchFamily="18" charset="0"/>
                          </a:rPr>
                          <m:t>𝑥</m:t>
                        </m:r>
                        <m:r>
                          <a:rPr lang="en-US" i="1" smtClean="0">
                            <a:solidFill>
                              <a:schemeClr val="tx1"/>
                            </a:solidFill>
                            <a:latin typeface="Cambria Math" panose="02040503050406030204" pitchFamily="18" charset="0"/>
                          </a:rPr>
                          <m:t>=</m:t>
                        </m:r>
                        <m:r>
                          <a:rPr lang="en-US" b="0" i="1" smtClean="0">
                            <a:solidFill>
                              <a:srgbClr val="FFC000"/>
                            </a:solidFill>
                            <a:latin typeface="Cambria Math" panose="02040503050406030204" pitchFamily="18" charset="0"/>
                          </a:rPr>
                          <m:t>𝐴𝐴</m:t>
                        </m:r>
                        <m:r>
                          <a:rPr lang="en-US" b="0" i="1" smtClean="0">
                            <a:solidFill>
                              <a:srgbClr val="FF0000"/>
                            </a:solidFill>
                            <a:latin typeface="Cambria Math" panose="02040503050406030204" pitchFamily="18" charset="0"/>
                          </a:rPr>
                          <m:t>𝑇</m:t>
                        </m:r>
                        <m:r>
                          <a:rPr lang="en-US" b="0" i="1" smtClean="0">
                            <a:solidFill>
                              <a:srgbClr val="FFFF00"/>
                            </a:solidFill>
                            <a:latin typeface="Cambria Math" panose="02040503050406030204" pitchFamily="18" charset="0"/>
                          </a:rPr>
                          <m:t>𝐶𝐶</m:t>
                        </m:r>
                        <m:r>
                          <a:rPr lang="en-US" b="0" i="1" smtClean="0">
                            <a:solidFill>
                              <a:srgbClr val="FFC000"/>
                            </a:solidFill>
                            <a:latin typeface="Cambria Math" panose="02040503050406030204" pitchFamily="18" charset="0"/>
                          </a:rPr>
                          <m:t>𝐴</m:t>
                        </m:r>
                        <m:r>
                          <a:rPr lang="en-US" b="0" i="1" smtClean="0">
                            <a:solidFill>
                              <a:srgbClr val="FF0000"/>
                            </a:solidFill>
                            <a:latin typeface="Cambria Math" panose="02040503050406030204" pitchFamily="18" charset="0"/>
                          </a:rPr>
                          <m:t>𝑇</m:t>
                        </m:r>
                      </m:oMath>
                    </m:oMathPara>
                  </a14:m>
                  <a:br>
                    <a:rPr lang="en-US" b="0" i="1" dirty="0">
                      <a:latin typeface="Cambria Math" panose="02040503050406030204" pitchFamily="18" charset="0"/>
                    </a:rPr>
                  </a:br>
                  <a:endParaRPr lang="en-US" dirty="0"/>
                </a:p>
              </p:txBody>
            </p:sp>
          </mc:Choice>
          <mc:Fallback xmlns="">
            <p:sp>
              <p:nvSpPr>
                <p:cNvPr id="6" name="Rounded Rectangle 5"/>
                <p:cNvSpPr>
                  <a:spLocks noRot="1" noChangeAspect="1" noMove="1" noResize="1" noEditPoints="1" noAdjustHandles="1" noChangeArrowheads="1" noChangeShapeType="1" noTextEdit="1"/>
                </p:cNvSpPr>
                <p:nvPr/>
              </p:nvSpPr>
              <p:spPr>
                <a:xfrm>
                  <a:off x="2989385" y="2189837"/>
                  <a:ext cx="2147552" cy="299212"/>
                </a:xfrm>
                <a:prstGeom prst="roundRect">
                  <a:avLst/>
                </a:prstGeom>
                <a:blipFill>
                  <a:blip r:embed="rId3"/>
                  <a:stretch>
                    <a:fillRect/>
                  </a:stretch>
                </a:blipFill>
                <a:effectLst>
                  <a:glow rad="1270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p:cNvSpPr>
                  <a:spLocks/>
                </p:cNvSpPr>
                <p:nvPr/>
              </p:nvSpPr>
              <p:spPr>
                <a:xfrm>
                  <a:off x="8662185" y="2202407"/>
                  <a:ext cx="2146492" cy="276775"/>
                </a:xfrm>
                <a:prstGeom prst="roundRect">
                  <a:avLst/>
                </a:prstGeom>
                <a:effectLst>
                  <a:glow rad="1016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spAutoFit/>
                </a:bodyPr>
                <a:lstStyle/>
                <a:p>
                  <a:pPr lvl="0" algn="ctr" defTabSz="1155700">
                    <a:lnSpc>
                      <a:spcPct val="90000"/>
                    </a:lnSpc>
                    <a:spcBef>
                      <a:spcPct val="0"/>
                    </a:spcBef>
                    <a:spcAft>
                      <a:spcPct val="35000"/>
                    </a:spcAft>
                  </a:pP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𝑥</m:t>
                            </m:r>
                          </m:e>
                          <m:sup>
                            <m:r>
                              <a:rPr lang="en-US" i="1">
                                <a:solidFill>
                                  <a:schemeClr val="tx1"/>
                                </a:solidFill>
                                <a:latin typeface="Cambria Math" panose="02040503050406030204" pitchFamily="18" charset="0"/>
                              </a:rPr>
                              <m:t>′</m:t>
                            </m:r>
                          </m:sup>
                        </m:sSup>
                        <m:r>
                          <a:rPr lang="en-US" i="1">
                            <a:solidFill>
                              <a:schemeClr val="tx1"/>
                            </a:solidFill>
                            <a:latin typeface="Cambria Math" panose="02040503050406030204" pitchFamily="18" charset="0"/>
                          </a:rPr>
                          <m:t>=</m:t>
                        </m:r>
                        <m:r>
                          <a:rPr lang="en-US" i="1" smtClean="0">
                            <a:solidFill>
                              <a:srgbClr val="FFC000"/>
                            </a:solidFill>
                            <a:latin typeface="Cambria Math" panose="02040503050406030204" pitchFamily="18" charset="0"/>
                          </a:rPr>
                          <m:t>𝐴</m:t>
                        </m:r>
                        <m:r>
                          <a:rPr lang="en-US" i="1" smtClean="0">
                            <a:solidFill>
                              <a:srgbClr val="FF0000"/>
                            </a:solidFill>
                            <a:latin typeface="Cambria Math" panose="02040503050406030204" pitchFamily="18" charset="0"/>
                          </a:rPr>
                          <m:t>𝑇</m:t>
                        </m:r>
                        <m:r>
                          <a:rPr lang="en-US" i="1" smtClean="0">
                            <a:solidFill>
                              <a:srgbClr val="FFC000"/>
                            </a:solidFill>
                            <a:latin typeface="Cambria Math" panose="02040503050406030204" pitchFamily="18" charset="0"/>
                          </a:rPr>
                          <m:t>𝐴</m:t>
                        </m:r>
                        <m:r>
                          <a:rPr lang="en-US" i="1" smtClean="0">
                            <a:solidFill>
                              <a:srgbClr val="FFFF00"/>
                            </a:solidFill>
                            <a:latin typeface="Cambria Math" panose="02040503050406030204" pitchFamily="18" charset="0"/>
                          </a:rPr>
                          <m:t>𝐶𝐶</m:t>
                        </m:r>
                        <m:r>
                          <a:rPr lang="en-US" i="1" smtClean="0">
                            <a:solidFill>
                              <a:srgbClr val="66FF66"/>
                            </a:solidFill>
                            <a:latin typeface="Cambria Math" panose="02040503050406030204" pitchFamily="18" charset="0"/>
                          </a:rPr>
                          <m:t>𝐺</m:t>
                        </m:r>
                        <m:r>
                          <a:rPr lang="en-US" i="1" smtClean="0">
                            <a:solidFill>
                              <a:srgbClr val="FFC000"/>
                            </a:solidFill>
                            <a:latin typeface="Cambria Math" panose="02040503050406030204" pitchFamily="18" charset="0"/>
                          </a:rPr>
                          <m:t>𝐴</m:t>
                        </m:r>
                        <m:r>
                          <a:rPr lang="en-US" i="1" smtClean="0">
                            <a:solidFill>
                              <a:srgbClr val="FF0000"/>
                            </a:solidFill>
                            <a:latin typeface="Cambria Math" panose="02040503050406030204" pitchFamily="18" charset="0"/>
                          </a:rPr>
                          <m:t>𝑇𝑇</m:t>
                        </m:r>
                        <m:r>
                          <a:rPr lang="en-US" i="1" smtClean="0">
                            <a:solidFill>
                              <a:srgbClr val="FFC000"/>
                            </a:solidFill>
                            <a:latin typeface="Cambria Math" panose="02040503050406030204" pitchFamily="18" charset="0"/>
                          </a:rPr>
                          <m:t>𝐴</m:t>
                        </m:r>
                      </m:oMath>
                    </m:oMathPara>
                  </a14:m>
                  <a:br>
                    <a:rPr lang="en-US" dirty="0"/>
                  </a:br>
                  <a:endParaRPr lang="en-US" dirty="0"/>
                </a:p>
              </p:txBody>
            </p:sp>
          </mc:Choice>
          <mc:Fallback xmlns="">
            <p:sp>
              <p:nvSpPr>
                <p:cNvPr id="7" name="Rounded Rectangle 6"/>
                <p:cNvSpPr>
                  <a:spLocks noRot="1" noChangeAspect="1" noMove="1" noResize="1" noEditPoints="1" noAdjustHandles="1" noChangeArrowheads="1" noChangeShapeType="1" noTextEdit="1"/>
                </p:cNvSpPr>
                <p:nvPr/>
              </p:nvSpPr>
              <p:spPr>
                <a:xfrm>
                  <a:off x="8662185" y="2202407"/>
                  <a:ext cx="2146492" cy="276775"/>
                </a:xfrm>
                <a:prstGeom prst="roundRect">
                  <a:avLst/>
                </a:prstGeom>
                <a:blipFill>
                  <a:blip r:embed="rId4"/>
                  <a:stretch>
                    <a:fillRect/>
                  </a:stretch>
                </a:blipFill>
                <a:effectLst>
                  <a:glow rad="1016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le 7"/>
                <p:cNvSpPr>
                  <a:spLocks/>
                </p:cNvSpPr>
                <p:nvPr/>
              </p:nvSpPr>
              <p:spPr>
                <a:xfrm>
                  <a:off x="2947861" y="2683081"/>
                  <a:ext cx="2707036" cy="967751"/>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defTabSz="711200">
                    <a:lnSpc>
                      <a:spcPct val="90000"/>
                    </a:lnSpc>
                    <a:spcBef>
                      <a:spcPct val="0"/>
                    </a:spcBef>
                    <a:spcAft>
                      <a:spcPct val="35000"/>
                    </a:spcAft>
                  </a:pPr>
                  <a:r>
                    <a:rPr lang="en-US" sz="1500" dirty="0">
                      <a:solidFill>
                        <a:schemeClr val="tx1"/>
                      </a:solidFill>
                    </a:rPr>
                    <a:t>There are </a:t>
                  </a:r>
                  <a14:m>
                    <m:oMath xmlns:m="http://schemas.openxmlformats.org/officeDocument/2006/math">
                      <m:sSubSup>
                        <m:sSubSupPr>
                          <m:ctrlPr>
                            <a:rPr lang="en-US" sz="1500" b="0" i="1" smtClean="0">
                              <a:solidFill>
                                <a:schemeClr val="tx1"/>
                              </a:solidFill>
                              <a:latin typeface="Cambria Math" panose="02040503050406030204" pitchFamily="18" charset="0"/>
                            </a:rPr>
                          </m:ctrlPr>
                        </m:sSubSupPr>
                        <m:e>
                          <m:r>
                            <a:rPr lang="en-US" sz="1500" b="0" i="1" smtClean="0">
                              <a:solidFill>
                                <a:schemeClr val="tx1"/>
                              </a:solidFill>
                              <a:latin typeface="Cambria Math" panose="02040503050406030204" pitchFamily="18" charset="0"/>
                            </a:rPr>
                            <m:t>𝑛</m:t>
                          </m:r>
                        </m:e>
                        <m:sub>
                          <m:r>
                            <a:rPr lang="en-US" sz="1500" b="0" i="1" smtClean="0">
                              <a:solidFill>
                                <a:schemeClr val="tx1"/>
                              </a:solidFill>
                              <a:latin typeface="Cambria Math" panose="02040503050406030204" pitchFamily="18" charset="0"/>
                            </a:rPr>
                            <m:t>𝑥</m:t>
                          </m:r>
                        </m:sub>
                        <m:sup>
                          <m:r>
                            <a:rPr lang="en-US" sz="1500" b="0" i="1" smtClean="0">
                              <a:solidFill>
                                <a:schemeClr val="tx1"/>
                              </a:solidFill>
                              <a:latin typeface="Cambria Math" panose="02040503050406030204" pitchFamily="18" charset="0"/>
                            </a:rPr>
                            <m:t>2</m:t>
                          </m:r>
                        </m:sup>
                      </m:sSubSup>
                      <m:r>
                        <a:rPr lang="en-US" sz="1500" b="0" i="0" smtClean="0">
                          <a:solidFill>
                            <a:schemeClr val="tx1"/>
                          </a:solidFill>
                          <a:latin typeface="Cambria Math" panose="02040503050406030204" pitchFamily="18" charset="0"/>
                        </a:rPr>
                        <m:t> </m:t>
                      </m:r>
                    </m:oMath>
                  </a14:m>
                  <a:r>
                    <a:rPr lang="en-US" sz="1500" dirty="0">
                      <a:solidFill>
                        <a:schemeClr val="tx1"/>
                      </a:solidFill>
                    </a:rPr>
                    <a:t>= 16 symbol combinations but only two have a non-zero intersection of symbols: {AT, CC}.</a:t>
                  </a:r>
                </a:p>
              </p:txBody>
            </p:sp>
          </mc:Choice>
          <mc:Fallback xmlns="">
            <p:sp>
              <p:nvSpPr>
                <p:cNvPr id="8" name="Rounded Rectangle 7"/>
                <p:cNvSpPr>
                  <a:spLocks noRot="1" noChangeAspect="1" noMove="1" noResize="1" noEditPoints="1" noAdjustHandles="1" noChangeArrowheads="1" noChangeShapeType="1" noTextEdit="1"/>
                </p:cNvSpPr>
                <p:nvPr/>
              </p:nvSpPr>
              <p:spPr>
                <a:xfrm>
                  <a:off x="2947861" y="2683081"/>
                  <a:ext cx="2707036" cy="967751"/>
                </a:xfrm>
                <a:prstGeom prst="roundRect">
                  <a:avLst/>
                </a:prstGeom>
                <a:blipFill>
                  <a:blip r:embed="rId5"/>
                  <a:stretch>
                    <a:fillRect/>
                  </a:stretch>
                </a:blipFill>
                <a:effectLst>
                  <a:glow rad="127000">
                    <a:schemeClr val="tx1">
                      <a:alpha val="60000"/>
                    </a:schemeClr>
                  </a:glow>
                </a:effectLst>
              </p:spPr>
              <p:txBody>
                <a:bodyPr/>
                <a:lstStyle/>
                <a:p>
                  <a:r>
                    <a:rPr lang="en-US">
                      <a:noFill/>
                    </a:rPr>
                    <a:t> </a:t>
                  </a:r>
                </a:p>
              </p:txBody>
            </p:sp>
          </mc:Fallback>
        </mc:AlternateContent>
        <p:sp>
          <p:nvSpPr>
            <p:cNvPr id="9" name="Rounded Rectangle 8"/>
            <p:cNvSpPr>
              <a:spLocks/>
            </p:cNvSpPr>
            <p:nvPr/>
          </p:nvSpPr>
          <p:spPr>
            <a:xfrm>
              <a:off x="8226973" y="2683082"/>
              <a:ext cx="2633975" cy="967751"/>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defTabSz="711200">
                <a:lnSpc>
                  <a:spcPct val="90000"/>
                </a:lnSpc>
                <a:spcBef>
                  <a:spcPct val="0"/>
                </a:spcBef>
                <a:spcAft>
                  <a:spcPct val="35000"/>
                </a:spcAft>
              </a:pPr>
              <a:r>
                <a:rPr lang="en-US" sz="1500" dirty="0">
                  <a:solidFill>
                    <a:schemeClr val="tx1"/>
                  </a:solidFill>
                </a:rPr>
                <a:t>1</a:t>
              </a:r>
              <a:r>
                <a:rPr lang="en-US" sz="1500" baseline="30000" dirty="0">
                  <a:solidFill>
                    <a:schemeClr val="tx1"/>
                  </a:solidFill>
                </a:rPr>
                <a:t>st</a:t>
              </a:r>
              <a:r>
                <a:rPr lang="en-US" sz="1500" dirty="0">
                  <a:solidFill>
                    <a:schemeClr val="tx1"/>
                  </a:solidFill>
                </a:rPr>
                <a:t> order to 2</a:t>
              </a:r>
              <a:r>
                <a:rPr lang="en-US" sz="1500" baseline="30000" dirty="0">
                  <a:solidFill>
                    <a:schemeClr val="tx1"/>
                  </a:solidFill>
                </a:rPr>
                <a:t>nd</a:t>
              </a:r>
              <a:r>
                <a:rPr lang="en-US" sz="1500" dirty="0">
                  <a:solidFill>
                    <a:schemeClr val="tx1"/>
                  </a:solidFill>
                </a:rPr>
                <a:t> order kernels increase how particular the sequence match needs to be.</a:t>
              </a:r>
              <a:br>
                <a:rPr lang="en-US" sz="1500" dirty="0"/>
              </a:br>
              <a:endParaRPr lang="en-US" sz="1500" dirty="0"/>
            </a:p>
          </p:txBody>
        </p:sp>
        <mc:AlternateContent xmlns:mc="http://schemas.openxmlformats.org/markup-compatibility/2006" xmlns:a14="http://schemas.microsoft.com/office/drawing/2010/main">
          <mc:Choice Requires="a14">
            <p:sp>
              <p:nvSpPr>
                <p:cNvPr id="10" name="Rounded Rectangle 9"/>
                <p:cNvSpPr/>
                <p:nvPr/>
              </p:nvSpPr>
              <p:spPr>
                <a:xfrm>
                  <a:off x="2947862" y="4826583"/>
                  <a:ext cx="7933962" cy="1005405"/>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spAutoFit/>
                </a:bodyPr>
                <a:lstStyle/>
                <a:p>
                  <a:pPr defTabSz="622300">
                    <a:lnSpc>
                      <a:spcPct val="90000"/>
                    </a:lnSpc>
                    <a:spcBef>
                      <a:spcPct val="0"/>
                    </a:spcBef>
                    <a:spcAft>
                      <a:spcPct val="35000"/>
                    </a:spcAft>
                  </a:pPr>
                  <a14:m>
                    <m:oMath xmlns:m="http://schemas.openxmlformats.org/officeDocument/2006/math">
                      <m:r>
                        <a:rPr lang="en-US" sz="1700" i="1" smtClean="0">
                          <a:solidFill>
                            <a:schemeClr val="tx1"/>
                          </a:solidFill>
                          <a:latin typeface="Cambria Math" panose="02040503050406030204" pitchFamily="18" charset="0"/>
                        </a:rPr>
                        <m:t>𝐾</m:t>
                      </m:r>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𝒙</m:t>
                          </m:r>
                          <m:r>
                            <a:rPr lang="en-US" sz="1700" i="1">
                              <a:solidFill>
                                <a:schemeClr val="tx1"/>
                              </a:solidFill>
                              <a:latin typeface="Cambria Math" panose="02040503050406030204" pitchFamily="18" charset="0"/>
                            </a:rPr>
                            <m:t>,</m:t>
                          </m:r>
                          <m:sSup>
                            <m:sSupPr>
                              <m:ctrlPr>
                                <a:rPr lang="en-US" sz="1700" b="1" i="1">
                                  <a:solidFill>
                                    <a:schemeClr val="tx1"/>
                                  </a:solidFill>
                                  <a:latin typeface="Cambria Math" panose="02040503050406030204" pitchFamily="18" charset="0"/>
                                </a:rPr>
                              </m:ctrlPr>
                            </m:sSupPr>
                            <m:e>
                              <m:r>
                                <a:rPr lang="en-US" sz="1700" b="1" i="1">
                                  <a:solidFill>
                                    <a:schemeClr val="tx1"/>
                                  </a:solidFill>
                                  <a:latin typeface="Cambria Math" panose="02040503050406030204" pitchFamily="18" charset="0"/>
                                </a:rPr>
                                <m:t>𝒙</m:t>
                              </m:r>
                            </m:e>
                            <m:sup>
                              <m:r>
                                <a:rPr lang="en-US" sz="1700" b="1" i="1">
                                  <a:solidFill>
                                    <a:schemeClr val="tx1"/>
                                  </a:solidFill>
                                  <a:latin typeface="Cambria Math" panose="02040503050406030204" pitchFamily="18" charset="0"/>
                                </a:rPr>
                                <m:t>′</m:t>
                              </m:r>
                            </m:sup>
                          </m:sSup>
                        </m:e>
                      </m:d>
                      <m:r>
                        <a:rPr lang="en-US" sz="1700" i="1">
                          <a:solidFill>
                            <a:schemeClr val="tx1"/>
                          </a:solidFill>
                          <a:latin typeface="Cambria Math" panose="02040503050406030204" pitchFamily="18" charset="0"/>
                        </a:rPr>
                        <m:t>=</m:t>
                      </m:r>
                      <m:nary>
                        <m:naryPr>
                          <m:chr m:val="∑"/>
                          <m:ctrlPr>
                            <a:rPr lang="en-US" sz="1700" i="1">
                              <a:solidFill>
                                <a:schemeClr val="tx1"/>
                              </a:solidFill>
                              <a:latin typeface="Cambria Math" panose="02040503050406030204" pitchFamily="18" charset="0"/>
                            </a:rPr>
                          </m:ctrlPr>
                        </m:naryPr>
                        <m:sub>
                          <m:r>
                            <m:rPr>
                              <m:brk m:alnAt="23"/>
                            </m:rPr>
                            <a:rPr lang="en-US" sz="1700" i="1">
                              <a:solidFill>
                                <a:schemeClr val="tx1"/>
                              </a:solidFill>
                              <a:latin typeface="Cambria Math" panose="02040503050406030204" pitchFamily="18" charset="0"/>
                            </a:rPr>
                            <m:t>𝑘</m:t>
                          </m:r>
                          <m:r>
                            <a:rPr lang="en-US" sz="1700" i="1">
                              <a:solidFill>
                                <a:schemeClr val="tx1"/>
                              </a:solidFill>
                              <a:latin typeface="Cambria Math" panose="02040503050406030204" pitchFamily="18" charset="0"/>
                            </a:rPr>
                            <m:t>=1</m:t>
                          </m:r>
                        </m:sub>
                        <m:sup>
                          <m:r>
                            <a:rPr lang="en-US" sz="1700" b="0" i="1" smtClean="0">
                              <a:solidFill>
                                <a:schemeClr val="tx1"/>
                              </a:solidFill>
                              <a:latin typeface="Cambria Math" panose="02040503050406030204" pitchFamily="18" charset="0"/>
                            </a:rPr>
                            <m:t>4</m:t>
                          </m:r>
                        </m:sup>
                        <m:e>
                          <m:nary>
                            <m:naryPr>
                              <m:chr m:val="∑"/>
                              <m:ctrlPr>
                                <a:rPr lang="en-US" sz="1700" i="1">
                                  <a:solidFill>
                                    <a:schemeClr val="tx1"/>
                                  </a:solidFill>
                                  <a:latin typeface="Cambria Math" panose="02040503050406030204" pitchFamily="18" charset="0"/>
                                </a:rPr>
                              </m:ctrlPr>
                            </m:naryPr>
                            <m:sub>
                              <m:sSup>
                                <m:sSupPr>
                                  <m:ctrlPr>
                                    <a:rPr lang="en-US" sz="1700" i="1">
                                      <a:solidFill>
                                        <a:schemeClr val="tx1"/>
                                      </a:solidFill>
                                      <a:latin typeface="Cambria Math" panose="02040503050406030204" pitchFamily="18" charset="0"/>
                                    </a:rPr>
                                  </m:ctrlPr>
                                </m:sSupPr>
                                <m:e>
                                  <m:r>
                                    <m:rPr>
                                      <m:brk m:alnAt="23"/>
                                    </m:rPr>
                                    <a:rPr lang="en-US" sz="1700" i="1">
                                      <a:solidFill>
                                        <a:schemeClr val="tx1"/>
                                      </a:solidFill>
                                      <a:latin typeface="Cambria Math" panose="02040503050406030204" pitchFamily="18" charset="0"/>
                                    </a:rPr>
                                    <m:t>𝑘</m:t>
                                  </m:r>
                                </m:e>
                                <m:sup>
                                  <m:r>
                                    <a:rPr lang="en-US" sz="1700" i="1">
                                      <a:solidFill>
                                        <a:schemeClr val="tx1"/>
                                      </a:solidFill>
                                      <a:latin typeface="Cambria Math" panose="02040503050406030204" pitchFamily="18" charset="0"/>
                                    </a:rPr>
                                    <m:t>′</m:t>
                                  </m:r>
                                </m:sup>
                              </m:sSup>
                              <m:r>
                                <m:rPr>
                                  <m:brk m:alnAt="23"/>
                                </m:rPr>
                                <a:rPr lang="en-US" sz="1700" i="1">
                                  <a:solidFill>
                                    <a:schemeClr val="tx1"/>
                                  </a:solidFill>
                                  <a:latin typeface="Cambria Math" panose="02040503050406030204" pitchFamily="18" charset="0"/>
                                </a:rPr>
                                <m:t>=</m:t>
                              </m:r>
                              <m:r>
                                <a:rPr lang="en-US" sz="1700" i="1">
                                  <a:solidFill>
                                    <a:schemeClr val="tx1"/>
                                  </a:solidFill>
                                  <a:latin typeface="Cambria Math" panose="02040503050406030204" pitchFamily="18" charset="0"/>
                                </a:rPr>
                                <m:t>1</m:t>
                              </m:r>
                            </m:sub>
                            <m:sup>
                              <m:r>
                                <a:rPr lang="en-US" sz="1700" b="0" i="1" smtClean="0">
                                  <a:solidFill>
                                    <a:schemeClr val="tx1"/>
                                  </a:solidFill>
                                  <a:latin typeface="Cambria Math" panose="02040503050406030204" pitchFamily="18" charset="0"/>
                                </a:rPr>
                                <m:t>4</m:t>
                              </m:r>
                            </m:sup>
                            <m:e>
                              <m:r>
                                <a:rPr lang="en-US" sz="1700" i="1" smtClean="0">
                                  <a:solidFill>
                                    <a:schemeClr val="tx1"/>
                                  </a:solidFill>
                                  <a:latin typeface="Cambria Math" panose="02040503050406030204" pitchFamily="18" charset="0"/>
                                </a:rPr>
                                <m:t> </m:t>
                              </m:r>
                            </m:e>
                          </m:nary>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i="1">
                                  <a:solidFill>
                                    <a:schemeClr val="tx1"/>
                                  </a:solidFill>
                                  <a:latin typeface="Cambria Math" panose="02040503050406030204" pitchFamily="18" charset="0"/>
                                </a:rPr>
                                <m:t>𝑘</m:t>
                              </m:r>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𝑘</m:t>
                                  </m:r>
                                </m:e>
                                <m:sup>
                                  <m:r>
                                    <a:rPr lang="en-US" sz="1700" i="1">
                                      <a:solidFill>
                                        <a:schemeClr val="tx1"/>
                                      </a:solidFill>
                                      <a:latin typeface="Cambria Math" panose="02040503050406030204" pitchFamily="18" charset="0"/>
                                    </a:rPr>
                                    <m:t>′</m:t>
                                  </m:r>
                                </m:sup>
                              </m:sSup>
                            </m:sub>
                          </m:sSub>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𝒙</m:t>
                              </m:r>
                            </m:e>
                          </m:d>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i="1">
                                  <a:solidFill>
                                    <a:schemeClr val="tx1"/>
                                  </a:solidFill>
                                  <a:latin typeface="Cambria Math" panose="02040503050406030204" pitchFamily="18" charset="0"/>
                                </a:rPr>
                                <m:t>𝑘</m:t>
                              </m:r>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𝑘</m:t>
                                  </m:r>
                                </m:e>
                                <m:sup>
                                  <m:r>
                                    <a:rPr lang="en-US" sz="1700" i="1">
                                      <a:solidFill>
                                        <a:schemeClr val="tx1"/>
                                      </a:solidFill>
                                      <a:latin typeface="Cambria Math" panose="02040503050406030204" pitchFamily="18" charset="0"/>
                                    </a:rPr>
                                    <m:t>′</m:t>
                                  </m:r>
                                </m:sup>
                              </m:sSup>
                            </m:sub>
                          </m:sSub>
                          <m:d>
                            <m:dPr>
                              <m:ctrlPr>
                                <a:rPr lang="en-US" sz="1700" i="1">
                                  <a:solidFill>
                                    <a:schemeClr val="tx1"/>
                                  </a:solidFill>
                                  <a:latin typeface="Cambria Math" panose="02040503050406030204" pitchFamily="18" charset="0"/>
                                </a:rPr>
                              </m:ctrlPr>
                            </m:dPr>
                            <m:e>
                              <m:sSup>
                                <m:sSupPr>
                                  <m:ctrlPr>
                                    <a:rPr lang="en-US" sz="1700" b="1" i="1">
                                      <a:solidFill>
                                        <a:schemeClr val="tx1"/>
                                      </a:solidFill>
                                      <a:latin typeface="Cambria Math" panose="02040503050406030204" pitchFamily="18" charset="0"/>
                                    </a:rPr>
                                  </m:ctrlPr>
                                </m:sSupPr>
                                <m:e>
                                  <m:r>
                                    <a:rPr lang="en-US" sz="1700" b="1" i="1">
                                      <a:solidFill>
                                        <a:schemeClr val="tx1"/>
                                      </a:solidFill>
                                      <a:latin typeface="Cambria Math" panose="02040503050406030204" pitchFamily="18" charset="0"/>
                                    </a:rPr>
                                    <m:t>𝒙</m:t>
                                  </m:r>
                                </m:e>
                                <m:sup>
                                  <m:r>
                                    <a:rPr lang="en-US" sz="1700" b="1" i="1">
                                      <a:solidFill>
                                        <a:schemeClr val="tx1"/>
                                      </a:solidFill>
                                      <a:latin typeface="Cambria Math" panose="02040503050406030204" pitchFamily="18" charset="0"/>
                                    </a:rPr>
                                    <m:t>′</m:t>
                                  </m:r>
                                </m:sup>
                              </m:sSup>
                            </m:e>
                          </m:d>
                        </m:e>
                      </m:nary>
                      <m:r>
                        <a:rPr lang="en-US" sz="1700" b="0" i="0">
                          <a:solidFill>
                            <a:schemeClr val="tx1"/>
                          </a:solidFill>
                          <a:latin typeface="Cambria Math" panose="02040503050406030204" pitchFamily="18" charset="0"/>
                        </a:rPr>
                        <m:t> </m:t>
                      </m:r>
                      <m:r>
                        <a:rPr lang="en-US" sz="1700" b="0" i="1" smtClean="0">
                          <a:solidFill>
                            <a:schemeClr val="tx1"/>
                          </a:solidFill>
                          <a:latin typeface="Cambria Math" panose="02040503050406030204" pitchFamily="18" charset="0"/>
                          <a:ea typeface="Cambria Math" panose="02040503050406030204" pitchFamily="18" charset="0"/>
                        </a:rPr>
                        <m:t>∎</m:t>
                      </m:r>
                    </m:oMath>
                  </a14:m>
                  <a:r>
                    <a:rPr lang="en-US" sz="1700" dirty="0">
                      <a:solidFill>
                        <a:schemeClr val="tx1"/>
                      </a:solidFill>
                    </a:rPr>
                    <a:t> </a:t>
                  </a:r>
                  <a14:m>
                    <m:oMath xmlns:m="http://schemas.openxmlformats.org/officeDocument/2006/math">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i="1">
                              <a:solidFill>
                                <a:schemeClr val="tx1"/>
                              </a:solidFill>
                              <a:latin typeface="Cambria Math" panose="02040503050406030204" pitchFamily="18" charset="0"/>
                            </a:rPr>
                            <m:t>𝑘</m:t>
                          </m:r>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𝑘</m:t>
                              </m:r>
                            </m:e>
                            <m:sup>
                              <m:r>
                                <a:rPr lang="en-US" sz="1700" i="1">
                                  <a:solidFill>
                                    <a:schemeClr val="tx1"/>
                                  </a:solidFill>
                                  <a:latin typeface="Cambria Math" panose="02040503050406030204" pitchFamily="18" charset="0"/>
                                </a:rPr>
                                <m:t>′</m:t>
                              </m:r>
                            </m:sup>
                          </m:sSup>
                        </m:sub>
                      </m:sSub>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𝒙</m:t>
                          </m:r>
                        </m:e>
                      </m:d>
                      <m:r>
                        <a:rPr lang="en-US" sz="1700" i="1">
                          <a:solidFill>
                            <a:schemeClr val="tx1"/>
                          </a:solidFill>
                          <a:latin typeface="Cambria Math" panose="02040503050406030204" pitchFamily="18" charset="0"/>
                        </a:rPr>
                        <m:t>=</m:t>
                      </m:r>
                      <m:f>
                        <m:fPr>
                          <m:ctrlPr>
                            <a:rPr lang="en-US" sz="1700" i="1">
                              <a:solidFill>
                                <a:schemeClr val="tx1"/>
                              </a:solidFill>
                              <a:latin typeface="Cambria Math" panose="02040503050406030204" pitchFamily="18" charset="0"/>
                            </a:rPr>
                          </m:ctrlPr>
                        </m:fPr>
                        <m:num>
                          <m:r>
                            <a:rPr lang="en-US" sz="1700" i="1">
                              <a:solidFill>
                                <a:schemeClr val="tx1"/>
                              </a:solidFill>
                              <a:latin typeface="Cambria Math" panose="02040503050406030204" pitchFamily="18" charset="0"/>
                            </a:rPr>
                            <m:t>1</m:t>
                          </m:r>
                        </m:num>
                        <m:den>
                          <m:r>
                            <a:rPr lang="en-US" sz="1700" i="1">
                              <a:solidFill>
                                <a:schemeClr val="tx1"/>
                              </a:solidFill>
                              <a:latin typeface="Cambria Math" panose="02040503050406030204" pitchFamily="18" charset="0"/>
                            </a:rPr>
                            <m:t>𝑚</m:t>
                          </m:r>
                          <m:r>
                            <a:rPr lang="en-US" sz="1700" i="1">
                              <a:solidFill>
                                <a:schemeClr val="tx1"/>
                              </a:solidFill>
                              <a:latin typeface="Cambria Math" panose="02040503050406030204" pitchFamily="18" charset="0"/>
                            </a:rPr>
                            <m:t>−1</m:t>
                          </m:r>
                        </m:den>
                      </m:f>
                      <m:nary>
                        <m:naryPr>
                          <m:chr m:val="∑"/>
                          <m:ctrlPr>
                            <a:rPr lang="en-US" sz="1700" i="1">
                              <a:solidFill>
                                <a:schemeClr val="tx1"/>
                              </a:solidFill>
                              <a:latin typeface="Cambria Math" panose="02040503050406030204" pitchFamily="18" charset="0"/>
                            </a:rPr>
                          </m:ctrlPr>
                        </m:naryPr>
                        <m:sub>
                          <m:r>
                            <m:rPr>
                              <m:brk m:alnAt="23"/>
                            </m:rPr>
                            <a:rPr lang="en-US" sz="1700" i="1">
                              <a:solidFill>
                                <a:schemeClr val="tx1"/>
                              </a:solidFill>
                              <a:latin typeface="Cambria Math" panose="02040503050406030204" pitchFamily="18" charset="0"/>
                            </a:rPr>
                            <m:t>𝑖</m:t>
                          </m:r>
                          <m:r>
                            <a:rPr lang="en-US" sz="1700" i="1">
                              <a:solidFill>
                                <a:schemeClr val="tx1"/>
                              </a:solidFill>
                              <a:latin typeface="Cambria Math" panose="02040503050406030204" pitchFamily="18" charset="0"/>
                            </a:rPr>
                            <m:t>=1</m:t>
                          </m:r>
                        </m:sub>
                        <m:sup>
                          <m:r>
                            <a:rPr lang="en-US" sz="1700" i="1">
                              <a:solidFill>
                                <a:schemeClr val="tx1"/>
                              </a:solidFill>
                              <a:latin typeface="Cambria Math" panose="02040503050406030204" pitchFamily="18" charset="0"/>
                            </a:rPr>
                            <m:t>𝑚</m:t>
                          </m:r>
                          <m:r>
                            <a:rPr lang="en-US" sz="1700" i="1">
                              <a:solidFill>
                                <a:schemeClr val="tx1"/>
                              </a:solidFill>
                              <a:latin typeface="Cambria Math" panose="02040503050406030204" pitchFamily="18" charset="0"/>
                            </a:rPr>
                            <m:t>−1</m:t>
                          </m:r>
                        </m:sup>
                        <m:e>
                          <m:r>
                            <a:rPr lang="en-US" sz="1700" i="1">
                              <a:solidFill>
                                <a:schemeClr val="tx1"/>
                              </a:solidFill>
                              <a:latin typeface="Cambria Math" panose="02040503050406030204" pitchFamily="18" charset="0"/>
                            </a:rPr>
                            <m:t>𝐼</m:t>
                          </m:r>
                          <m:d>
                            <m:dPr>
                              <m:ctrlPr>
                                <a:rPr lang="en-US" sz="1700" i="1">
                                  <a:solidFill>
                                    <a:schemeClr val="tx1"/>
                                  </a:solidFill>
                                  <a:latin typeface="Cambria Math" panose="02040503050406030204" pitchFamily="18" charset="0"/>
                                </a:rPr>
                              </m:ctrlPr>
                            </m:dPr>
                            <m:e>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𝑥</m:t>
                                  </m:r>
                                </m:e>
                                <m:sub>
                                  <m:r>
                                    <a:rPr lang="en-US" sz="1700" i="1">
                                      <a:solidFill>
                                        <a:schemeClr val="tx1"/>
                                      </a:solidFill>
                                      <a:latin typeface="Cambria Math" panose="02040503050406030204" pitchFamily="18" charset="0"/>
                                    </a:rPr>
                                    <m:t>𝑖</m:t>
                                  </m:r>
                                </m:sub>
                              </m:sSub>
                              <m:r>
                                <a:rPr lang="en-US" sz="1700" i="1">
                                  <a:solidFill>
                                    <a:schemeClr val="tx1"/>
                                  </a:solidFill>
                                  <a:latin typeface="Cambria Math" panose="02040503050406030204" pitchFamily="18" charset="0"/>
                                </a:rPr>
                                <m:t>=</m:t>
                              </m:r>
                              <m:r>
                                <a:rPr lang="en-US" sz="1700" i="1">
                                  <a:solidFill>
                                    <a:schemeClr val="tx1"/>
                                  </a:solidFill>
                                  <a:latin typeface="Cambria Math" panose="02040503050406030204" pitchFamily="18" charset="0"/>
                                </a:rPr>
                                <m:t>𝑘</m:t>
                              </m:r>
                            </m:e>
                          </m:d>
                        </m:e>
                      </m:nary>
                      <m:r>
                        <a:rPr lang="en-US" sz="1700" i="1">
                          <a:solidFill>
                            <a:schemeClr val="tx1"/>
                          </a:solidFill>
                          <a:latin typeface="Cambria Math" panose="02040503050406030204" pitchFamily="18" charset="0"/>
                        </a:rPr>
                        <m:t>𝐼</m:t>
                      </m:r>
                      <m:r>
                        <a:rPr lang="en-US" sz="1700" i="1">
                          <a:solidFill>
                            <a:schemeClr val="tx1"/>
                          </a:solidFill>
                          <a:latin typeface="Cambria Math" panose="02040503050406030204" pitchFamily="18" charset="0"/>
                        </a:rPr>
                        <m:t>(</m:t>
                      </m:r>
                      <m:sSub>
                        <m:sSubPr>
                          <m:ctrlPr>
                            <a:rPr lang="en-US" sz="1700" i="1">
                              <a:solidFill>
                                <a:schemeClr val="tx1"/>
                              </a:solidFill>
                              <a:latin typeface="Cambria Math" panose="02040503050406030204" pitchFamily="18" charset="0"/>
                            </a:rPr>
                          </m:ctrlPr>
                        </m:sSubPr>
                        <m:e>
                          <m:r>
                            <a:rPr lang="en-US" sz="1700" i="1">
                              <a:solidFill>
                                <a:schemeClr val="tx1"/>
                              </a:solidFill>
                              <a:latin typeface="Cambria Math" panose="02040503050406030204" pitchFamily="18" charset="0"/>
                            </a:rPr>
                            <m:t>𝑥</m:t>
                          </m:r>
                        </m:e>
                        <m:sub>
                          <m:r>
                            <a:rPr lang="en-US" sz="1700" i="1">
                              <a:solidFill>
                                <a:schemeClr val="tx1"/>
                              </a:solidFill>
                              <a:latin typeface="Cambria Math" panose="02040503050406030204" pitchFamily="18" charset="0"/>
                            </a:rPr>
                            <m:t>𝑖</m:t>
                          </m:r>
                          <m:r>
                            <a:rPr lang="en-US" sz="1700" i="1">
                              <a:solidFill>
                                <a:schemeClr val="tx1"/>
                              </a:solidFill>
                              <a:latin typeface="Cambria Math" panose="02040503050406030204" pitchFamily="18" charset="0"/>
                            </a:rPr>
                            <m:t>+1</m:t>
                          </m:r>
                        </m:sub>
                      </m:sSub>
                      <m:r>
                        <a:rPr lang="en-US" sz="1700" i="1">
                          <a:solidFill>
                            <a:schemeClr val="tx1"/>
                          </a:solidFill>
                          <a:latin typeface="Cambria Math" panose="02040503050406030204" pitchFamily="18" charset="0"/>
                        </a:rPr>
                        <m:t>=</m:t>
                      </m:r>
                      <m:sSup>
                        <m:sSupPr>
                          <m:ctrlPr>
                            <a:rPr lang="en-US" sz="1700" i="1">
                              <a:solidFill>
                                <a:schemeClr val="tx1"/>
                              </a:solidFill>
                              <a:latin typeface="Cambria Math" panose="02040503050406030204" pitchFamily="18" charset="0"/>
                            </a:rPr>
                          </m:ctrlPr>
                        </m:sSupPr>
                        <m:e>
                          <m:r>
                            <a:rPr lang="en-US" sz="1700" i="1">
                              <a:solidFill>
                                <a:schemeClr val="tx1"/>
                              </a:solidFill>
                              <a:latin typeface="Cambria Math" panose="02040503050406030204" pitchFamily="18" charset="0"/>
                            </a:rPr>
                            <m:t>𝑘</m:t>
                          </m:r>
                        </m:e>
                        <m:sup>
                          <m:r>
                            <a:rPr lang="en-US" sz="1700" i="1">
                              <a:solidFill>
                                <a:schemeClr val="tx1"/>
                              </a:solidFill>
                              <a:latin typeface="Cambria Math" panose="02040503050406030204" pitchFamily="18" charset="0"/>
                            </a:rPr>
                            <m:t>′</m:t>
                          </m:r>
                        </m:sup>
                      </m:sSup>
                      <m:r>
                        <a:rPr lang="en-US" sz="1700" i="1">
                          <a:solidFill>
                            <a:schemeClr val="tx1"/>
                          </a:solidFill>
                          <a:latin typeface="Cambria Math" panose="02040503050406030204" pitchFamily="18" charset="0"/>
                        </a:rPr>
                        <m:t>)</m:t>
                      </m:r>
                    </m:oMath>
                  </a14:m>
                  <a:r>
                    <a:rPr lang="en-US" sz="1700" dirty="0">
                      <a:solidFill>
                        <a:schemeClr val="tx1"/>
                      </a:solidFill>
                    </a:rPr>
                    <a:t>.</a:t>
                  </a:r>
                </a:p>
                <a:p>
                  <a:pPr lvl="0" defTabSz="622300">
                    <a:lnSpc>
                      <a:spcPct val="90000"/>
                    </a:lnSpc>
                    <a:spcBef>
                      <a:spcPct val="0"/>
                    </a:spcBef>
                    <a:spcAft>
                      <a:spcPct val="35000"/>
                    </a:spcAft>
                  </a:pPr>
                  <a14:m>
                    <m:oMathPara xmlns:m="http://schemas.openxmlformats.org/officeDocument/2006/math">
                      <m:oMathParaPr>
                        <m:jc m:val="left"/>
                      </m:oMathParaPr>
                      <m:oMath xmlns:m="http://schemas.openxmlformats.org/officeDocument/2006/math">
                        <m:r>
                          <a:rPr lang="en-US" sz="1700" i="1" smtClean="0">
                            <a:solidFill>
                              <a:schemeClr val="tx1"/>
                            </a:solidFill>
                            <a:latin typeface="Cambria Math" panose="02040503050406030204" pitchFamily="18" charset="0"/>
                          </a:rPr>
                          <m:t>𝐾</m:t>
                        </m:r>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𝒙</m:t>
                            </m:r>
                            <m:r>
                              <a:rPr lang="en-US" sz="1700" i="1">
                                <a:solidFill>
                                  <a:schemeClr val="tx1"/>
                                </a:solidFill>
                                <a:latin typeface="Cambria Math" panose="02040503050406030204" pitchFamily="18" charset="0"/>
                              </a:rPr>
                              <m:t>,</m:t>
                            </m:r>
                            <m:sSup>
                              <m:sSupPr>
                                <m:ctrlPr>
                                  <a:rPr lang="en-US" sz="1700" b="1" i="1">
                                    <a:solidFill>
                                      <a:schemeClr val="tx1"/>
                                    </a:solidFill>
                                    <a:latin typeface="Cambria Math" panose="02040503050406030204" pitchFamily="18" charset="0"/>
                                  </a:rPr>
                                </m:ctrlPr>
                              </m:sSupPr>
                              <m:e>
                                <m:r>
                                  <a:rPr lang="en-US" sz="1700" b="1" i="1">
                                    <a:solidFill>
                                      <a:schemeClr val="tx1"/>
                                    </a:solidFill>
                                    <a:latin typeface="Cambria Math" panose="02040503050406030204" pitchFamily="18" charset="0"/>
                                  </a:rPr>
                                  <m:t>𝒙</m:t>
                                </m:r>
                              </m:e>
                              <m:sup>
                                <m:r>
                                  <a:rPr lang="en-US" sz="1700" b="1" i="1">
                                    <a:solidFill>
                                      <a:schemeClr val="tx1"/>
                                    </a:solidFill>
                                    <a:latin typeface="Cambria Math" panose="02040503050406030204" pitchFamily="18" charset="0"/>
                                  </a:rPr>
                                  <m:t>′</m:t>
                                </m:r>
                              </m:sup>
                            </m:sSup>
                          </m:e>
                        </m:d>
                        <m:r>
                          <a:rPr lang="en-US" sz="1700" i="1">
                            <a:solidFill>
                              <a:schemeClr val="tx1"/>
                            </a:solidFill>
                            <a:latin typeface="Cambria Math" panose="02040503050406030204" pitchFamily="18" charset="0"/>
                          </a:rPr>
                          <m:t>=</m:t>
                        </m:r>
                        <m:sSub>
                          <m:sSubPr>
                            <m:ctrlPr>
                              <a:rPr lang="en-US" sz="1700" i="1">
                                <a:solidFill>
                                  <a:srgbClr val="FFC000"/>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b="1" i="1">
                                <a:solidFill>
                                  <a:srgbClr val="FFC000"/>
                                </a:solidFill>
                                <a:latin typeface="Cambria Math" panose="02040503050406030204" pitchFamily="18" charset="0"/>
                              </a:rPr>
                              <m:t>𝑨</m:t>
                            </m:r>
                            <m:r>
                              <a:rPr lang="en-US" sz="1700" b="1" i="1">
                                <a:solidFill>
                                  <a:srgbClr val="FFC000"/>
                                </a:solidFill>
                                <a:latin typeface="Cambria Math" panose="02040503050406030204" pitchFamily="18" charset="0"/>
                              </a:rPr>
                              <m:t>,</m:t>
                            </m:r>
                            <m:r>
                              <a:rPr lang="en-US" sz="1700" b="1" i="1">
                                <a:solidFill>
                                  <a:srgbClr val="FFC000"/>
                                </a:solidFill>
                                <a:latin typeface="Cambria Math" panose="02040503050406030204" pitchFamily="18" charset="0"/>
                              </a:rPr>
                              <m:t>𝑨</m:t>
                            </m:r>
                          </m:sub>
                        </m:sSub>
                        <m:d>
                          <m:dPr>
                            <m:ctrlPr>
                              <a:rPr lang="en-US" sz="1700" i="1">
                                <a:solidFill>
                                  <a:schemeClr val="tx1"/>
                                </a:solidFill>
                                <a:latin typeface="Cambria Math" panose="02040503050406030204" pitchFamily="18" charset="0"/>
                              </a:rPr>
                            </m:ctrlPr>
                          </m:dPr>
                          <m:e>
                            <m:r>
                              <a:rPr lang="en-US" sz="1700" i="1">
                                <a:solidFill>
                                  <a:schemeClr val="tx1"/>
                                </a:solidFill>
                                <a:latin typeface="Cambria Math" panose="02040503050406030204" pitchFamily="18" charset="0"/>
                              </a:rPr>
                              <m:t>𝑥</m:t>
                            </m:r>
                          </m:e>
                        </m:d>
                        <m:sSub>
                          <m:sSubPr>
                            <m:ctrlPr>
                              <a:rPr lang="en-US" sz="1700" i="1">
                                <a:solidFill>
                                  <a:srgbClr val="FFC000"/>
                                </a:solidFill>
                                <a:latin typeface="Cambria Math" panose="02040503050406030204" pitchFamily="18" charset="0"/>
                              </a:rPr>
                            </m:ctrlPr>
                          </m:sSubPr>
                          <m:e>
                            <m:r>
                              <a:rPr lang="en-US" sz="1700" i="1">
                                <a:solidFill>
                                  <a:schemeClr val="tx1"/>
                                </a:solidFill>
                                <a:latin typeface="Cambria Math" panose="02040503050406030204" pitchFamily="18" charset="0"/>
                              </a:rPr>
                              <m:t>𝑐</m:t>
                            </m:r>
                          </m:e>
                          <m:sub>
                            <m:r>
                              <a:rPr lang="en-US" sz="1700" b="1" i="1">
                                <a:solidFill>
                                  <a:srgbClr val="FFC000"/>
                                </a:solidFill>
                                <a:latin typeface="Cambria Math" panose="02040503050406030204" pitchFamily="18" charset="0"/>
                              </a:rPr>
                              <m:t>𝑨</m:t>
                            </m:r>
                            <m:r>
                              <a:rPr lang="en-US" sz="1700" b="1" i="1">
                                <a:solidFill>
                                  <a:srgbClr val="FFC000"/>
                                </a:solidFill>
                                <a:latin typeface="Cambria Math" panose="02040503050406030204" pitchFamily="18" charset="0"/>
                              </a:rPr>
                              <m:t>,</m:t>
                            </m:r>
                            <m:r>
                              <a:rPr lang="en-US" sz="1700" b="1" i="1">
                                <a:solidFill>
                                  <a:srgbClr val="FFC000"/>
                                </a:solidFill>
                                <a:latin typeface="Cambria Math" panose="02040503050406030204" pitchFamily="18" charset="0"/>
                              </a:rPr>
                              <m:t>𝑨</m:t>
                            </m:r>
                          </m:sub>
                        </m:sSub>
                        <m:d>
                          <m:dPr>
                            <m:ctrlPr>
                              <a:rPr lang="en-US" sz="1700" i="1">
                                <a:solidFill>
                                  <a:schemeClr val="tx1"/>
                                </a:solidFill>
                                <a:latin typeface="Cambria Math" panose="02040503050406030204" pitchFamily="18" charset="0"/>
                              </a:rPr>
                            </m:ctrlPr>
                          </m:dPr>
                          <m:e>
                            <m:r>
                              <a:rPr lang="en-US" sz="1700" i="1">
                                <a:solidFill>
                                  <a:schemeClr val="tx1"/>
                                </a:solidFill>
                                <a:latin typeface="Cambria Math" panose="02040503050406030204" pitchFamily="18" charset="0"/>
                              </a:rPr>
                              <m:t>𝑥</m:t>
                            </m:r>
                            <m:r>
                              <a:rPr lang="en-US" sz="1700" b="0" i="1" smtClean="0">
                                <a:solidFill>
                                  <a:schemeClr val="tx1"/>
                                </a:solidFill>
                                <a:latin typeface="Cambria Math" panose="02040503050406030204" pitchFamily="18" charset="0"/>
                              </a:rPr>
                              <m:t>′</m:t>
                            </m:r>
                          </m:e>
                        </m:d>
                        <m:r>
                          <a:rPr lang="en-US" sz="1700" b="0" i="1" smtClean="0">
                            <a:solidFill>
                              <a:schemeClr val="tx1"/>
                            </a:solidFill>
                            <a:latin typeface="Cambria Math" panose="02040503050406030204" pitchFamily="18" charset="0"/>
                          </a:rPr>
                          <m:t>+</m:t>
                        </m:r>
                        <m:sSub>
                          <m:sSubPr>
                            <m:ctrlPr>
                              <a:rPr lang="en-US" sz="1700" i="1" dirty="0">
                                <a:solidFill>
                                  <a:schemeClr val="tx1"/>
                                </a:solidFill>
                                <a:latin typeface="Cambria Math" panose="02040503050406030204" pitchFamily="18" charset="0"/>
                              </a:rPr>
                            </m:ctrlPr>
                          </m:sSubPr>
                          <m:e>
                            <m:r>
                              <a:rPr lang="en-US" sz="1700" i="1" dirty="0">
                                <a:solidFill>
                                  <a:schemeClr val="tx1"/>
                                </a:solidFill>
                                <a:latin typeface="Cambria Math" panose="02040503050406030204" pitchFamily="18" charset="0"/>
                              </a:rPr>
                              <m:t>𝑐</m:t>
                            </m:r>
                          </m:e>
                          <m:sub>
                            <m:r>
                              <a:rPr lang="en-US" sz="1700" b="1" i="1" dirty="0">
                                <a:solidFill>
                                  <a:srgbClr val="FFC000"/>
                                </a:solidFill>
                                <a:latin typeface="Cambria Math" panose="02040503050406030204" pitchFamily="18" charset="0"/>
                              </a:rPr>
                              <m:t>𝑨</m:t>
                            </m:r>
                            <m:r>
                              <a:rPr lang="en-US" sz="1700" b="1" i="1" dirty="0">
                                <a:solidFill>
                                  <a:schemeClr val="tx1"/>
                                </a:solidFill>
                                <a:latin typeface="Cambria Math" panose="02040503050406030204" pitchFamily="18" charset="0"/>
                              </a:rPr>
                              <m:t>,</m:t>
                            </m:r>
                            <m:r>
                              <a:rPr lang="en-US" sz="1700" b="1" i="1" dirty="0">
                                <a:solidFill>
                                  <a:srgbClr val="FF0000"/>
                                </a:solidFill>
                                <a:latin typeface="Cambria Math" panose="02040503050406030204" pitchFamily="18" charset="0"/>
                              </a:rPr>
                              <m:t>𝑻</m:t>
                            </m:r>
                          </m:sub>
                        </m:sSub>
                        <m:d>
                          <m:dPr>
                            <m:ctrlPr>
                              <a:rPr lang="en-US" sz="1700" i="1" dirty="0">
                                <a:solidFill>
                                  <a:schemeClr val="tx1"/>
                                </a:solidFill>
                                <a:latin typeface="Cambria Math" panose="02040503050406030204" pitchFamily="18" charset="0"/>
                              </a:rPr>
                            </m:ctrlPr>
                          </m:dPr>
                          <m:e>
                            <m:r>
                              <a:rPr lang="en-US" sz="1700" i="1" dirty="0">
                                <a:solidFill>
                                  <a:schemeClr val="tx1"/>
                                </a:solidFill>
                                <a:latin typeface="Cambria Math" panose="02040503050406030204" pitchFamily="18" charset="0"/>
                              </a:rPr>
                              <m:t>𝑥</m:t>
                            </m:r>
                          </m:e>
                        </m:d>
                        <m:sSub>
                          <m:sSubPr>
                            <m:ctrlPr>
                              <a:rPr lang="en-US" sz="1700" i="1" dirty="0">
                                <a:solidFill>
                                  <a:schemeClr val="tx1"/>
                                </a:solidFill>
                                <a:latin typeface="Cambria Math" panose="02040503050406030204" pitchFamily="18" charset="0"/>
                              </a:rPr>
                            </m:ctrlPr>
                          </m:sSubPr>
                          <m:e>
                            <m:r>
                              <a:rPr lang="en-US" sz="1700" i="1" dirty="0">
                                <a:solidFill>
                                  <a:schemeClr val="tx1"/>
                                </a:solidFill>
                                <a:latin typeface="Cambria Math" panose="02040503050406030204" pitchFamily="18" charset="0"/>
                              </a:rPr>
                              <m:t>𝑐</m:t>
                            </m:r>
                          </m:e>
                          <m:sub>
                            <m:r>
                              <a:rPr lang="en-US" sz="1700" b="1" i="1" dirty="0">
                                <a:solidFill>
                                  <a:srgbClr val="FFC000"/>
                                </a:solidFill>
                                <a:latin typeface="Cambria Math" panose="02040503050406030204" pitchFamily="18" charset="0"/>
                              </a:rPr>
                              <m:t>𝑨</m:t>
                            </m:r>
                            <m:r>
                              <a:rPr lang="en-US" sz="1700" b="1" i="1" dirty="0">
                                <a:solidFill>
                                  <a:schemeClr val="tx1"/>
                                </a:solidFill>
                                <a:latin typeface="Cambria Math" panose="02040503050406030204" pitchFamily="18" charset="0"/>
                              </a:rPr>
                              <m:t>,</m:t>
                            </m:r>
                            <m:r>
                              <a:rPr lang="en-US" sz="1700" b="1" i="1" dirty="0">
                                <a:solidFill>
                                  <a:srgbClr val="FF0000"/>
                                </a:solidFill>
                                <a:latin typeface="Cambria Math" panose="02040503050406030204" pitchFamily="18" charset="0"/>
                              </a:rPr>
                              <m:t>𝑻</m:t>
                            </m:r>
                          </m:sub>
                        </m:sSub>
                        <m:d>
                          <m:dPr>
                            <m:ctrlPr>
                              <a:rPr lang="en-US" sz="1700" i="1" dirty="0">
                                <a:solidFill>
                                  <a:schemeClr val="tx1"/>
                                </a:solidFill>
                                <a:latin typeface="Cambria Math" panose="02040503050406030204" pitchFamily="18" charset="0"/>
                              </a:rPr>
                            </m:ctrlPr>
                          </m:dPr>
                          <m:e>
                            <m:r>
                              <a:rPr lang="en-US" sz="1700" i="1" dirty="0">
                                <a:solidFill>
                                  <a:schemeClr val="tx1"/>
                                </a:solidFill>
                                <a:latin typeface="Cambria Math" panose="02040503050406030204" pitchFamily="18" charset="0"/>
                              </a:rPr>
                              <m:t>𝑥</m:t>
                            </m:r>
                            <m:r>
                              <a:rPr lang="en-US" sz="1700" b="0" i="1" dirty="0" smtClean="0">
                                <a:solidFill>
                                  <a:schemeClr val="tx1"/>
                                </a:solidFill>
                                <a:latin typeface="Cambria Math" panose="02040503050406030204" pitchFamily="18" charset="0"/>
                              </a:rPr>
                              <m:t>′</m:t>
                            </m:r>
                          </m:e>
                        </m:d>
                        <m:sSub>
                          <m:sSubPr>
                            <m:ctrlPr>
                              <a:rPr lang="en-US" sz="1700" i="1" dirty="0">
                                <a:solidFill>
                                  <a:schemeClr val="tx1"/>
                                </a:solidFill>
                                <a:latin typeface="Cambria Math" panose="02040503050406030204" pitchFamily="18" charset="0"/>
                              </a:rPr>
                            </m:ctrlPr>
                          </m:sSubPr>
                          <m:e>
                            <m:r>
                              <a:rPr lang="en-US" sz="1700" b="0" i="1" dirty="0" smtClean="0">
                                <a:solidFill>
                                  <a:schemeClr val="tx1"/>
                                </a:solidFill>
                                <a:latin typeface="Cambria Math" panose="02040503050406030204" pitchFamily="18" charset="0"/>
                              </a:rPr>
                              <m:t>+</m:t>
                            </m:r>
                            <m:r>
                              <a:rPr lang="en-US" sz="1700" i="1" dirty="0">
                                <a:solidFill>
                                  <a:schemeClr val="tx1"/>
                                </a:solidFill>
                                <a:latin typeface="Cambria Math" panose="02040503050406030204" pitchFamily="18" charset="0"/>
                              </a:rPr>
                              <m:t>𝑐</m:t>
                            </m:r>
                          </m:e>
                          <m:sub>
                            <m:r>
                              <a:rPr lang="en-US" sz="1700" i="1" dirty="0">
                                <a:solidFill>
                                  <a:srgbClr val="FF0000"/>
                                </a:solidFill>
                                <a:latin typeface="Cambria Math" panose="02040503050406030204" pitchFamily="18" charset="0"/>
                              </a:rPr>
                              <m:t>𝑇</m:t>
                            </m:r>
                            <m:r>
                              <a:rPr lang="en-US" sz="1700" i="1" dirty="0">
                                <a:solidFill>
                                  <a:schemeClr val="tx1"/>
                                </a:solidFill>
                                <a:latin typeface="Cambria Math" panose="02040503050406030204" pitchFamily="18" charset="0"/>
                              </a:rPr>
                              <m:t>,</m:t>
                            </m:r>
                            <m:r>
                              <a:rPr lang="en-US" sz="1700" i="1" dirty="0">
                                <a:solidFill>
                                  <a:srgbClr val="FFFF00"/>
                                </a:solidFill>
                                <a:latin typeface="Cambria Math" panose="02040503050406030204" pitchFamily="18" charset="0"/>
                              </a:rPr>
                              <m:t>𝐴</m:t>
                            </m:r>
                          </m:sub>
                        </m:sSub>
                        <m:d>
                          <m:dPr>
                            <m:ctrlPr>
                              <a:rPr lang="en-US" sz="1700" i="1" dirty="0">
                                <a:solidFill>
                                  <a:schemeClr val="tx1"/>
                                </a:solidFill>
                                <a:latin typeface="Cambria Math" panose="02040503050406030204" pitchFamily="18" charset="0"/>
                              </a:rPr>
                            </m:ctrlPr>
                          </m:dPr>
                          <m:e>
                            <m:r>
                              <a:rPr lang="en-US" sz="1700" i="1" dirty="0">
                                <a:solidFill>
                                  <a:schemeClr val="tx1"/>
                                </a:solidFill>
                                <a:latin typeface="Cambria Math" panose="02040503050406030204" pitchFamily="18" charset="0"/>
                              </a:rPr>
                              <m:t>𝑥</m:t>
                            </m:r>
                          </m:e>
                        </m:d>
                        <m:r>
                          <a:rPr lang="en-US" sz="1700" b="0" i="1" dirty="0" smtClean="0">
                            <a:solidFill>
                              <a:schemeClr val="tx1"/>
                            </a:solidFill>
                            <a:latin typeface="Cambria Math" panose="02040503050406030204" pitchFamily="18" charset="0"/>
                          </a:rPr>
                          <m:t>∗</m:t>
                        </m:r>
                        <m:sSub>
                          <m:sSubPr>
                            <m:ctrlPr>
                              <a:rPr lang="en-US" sz="1700" i="1" dirty="0">
                                <a:solidFill>
                                  <a:schemeClr val="tx1"/>
                                </a:solidFill>
                                <a:latin typeface="Cambria Math" panose="02040503050406030204" pitchFamily="18" charset="0"/>
                              </a:rPr>
                            </m:ctrlPr>
                          </m:sSubPr>
                          <m:e>
                            <m:r>
                              <a:rPr lang="en-US" sz="1700" i="1" dirty="0">
                                <a:solidFill>
                                  <a:schemeClr val="tx1"/>
                                </a:solidFill>
                                <a:latin typeface="Cambria Math" panose="02040503050406030204" pitchFamily="18" charset="0"/>
                              </a:rPr>
                              <m:t>𝑐</m:t>
                            </m:r>
                          </m:e>
                          <m:sub>
                            <m:r>
                              <a:rPr lang="en-US" sz="1700" i="1" dirty="0">
                                <a:solidFill>
                                  <a:srgbClr val="FF0000"/>
                                </a:solidFill>
                                <a:latin typeface="Cambria Math" panose="02040503050406030204" pitchFamily="18" charset="0"/>
                              </a:rPr>
                              <m:t>𝑇</m:t>
                            </m:r>
                            <m:r>
                              <a:rPr lang="en-US" sz="1700" i="1" dirty="0">
                                <a:solidFill>
                                  <a:schemeClr val="tx1"/>
                                </a:solidFill>
                                <a:latin typeface="Cambria Math" panose="02040503050406030204" pitchFamily="18" charset="0"/>
                              </a:rPr>
                              <m:t>,</m:t>
                            </m:r>
                            <m:r>
                              <a:rPr lang="en-US" sz="1700" i="1" dirty="0">
                                <a:solidFill>
                                  <a:srgbClr val="FFFF00"/>
                                </a:solidFill>
                                <a:latin typeface="Cambria Math" panose="02040503050406030204" pitchFamily="18" charset="0"/>
                              </a:rPr>
                              <m:t>𝐴</m:t>
                            </m:r>
                          </m:sub>
                        </m:sSub>
                        <m:d>
                          <m:dPr>
                            <m:ctrlPr>
                              <a:rPr lang="en-US" sz="1700" i="1" dirty="0">
                                <a:solidFill>
                                  <a:schemeClr val="tx1"/>
                                </a:solidFill>
                                <a:latin typeface="Cambria Math" panose="02040503050406030204" pitchFamily="18" charset="0"/>
                              </a:rPr>
                            </m:ctrlPr>
                          </m:dPr>
                          <m:e>
                            <m:r>
                              <a:rPr lang="en-US" sz="1700" i="1" dirty="0">
                                <a:solidFill>
                                  <a:schemeClr val="tx1"/>
                                </a:solidFill>
                                <a:latin typeface="Cambria Math" panose="02040503050406030204" pitchFamily="18" charset="0"/>
                              </a:rPr>
                              <m:t>𝑥</m:t>
                            </m:r>
                            <m:r>
                              <a:rPr lang="en-US" sz="1700" b="0" i="1" dirty="0" smtClean="0">
                                <a:solidFill>
                                  <a:schemeClr val="tx1"/>
                                </a:solidFill>
                                <a:latin typeface="Cambria Math" panose="02040503050406030204" pitchFamily="18" charset="0"/>
                              </a:rPr>
                              <m:t>′</m:t>
                            </m:r>
                          </m:e>
                        </m:d>
                        <m:r>
                          <a:rPr lang="en-US" sz="1700" b="0" i="0" dirty="0" smtClean="0">
                            <a:solidFill>
                              <a:schemeClr val="tx1"/>
                            </a:solidFill>
                            <a:latin typeface="Cambria Math" panose="02040503050406030204" pitchFamily="18" charset="0"/>
                          </a:rPr>
                          <m:t>+</m:t>
                        </m:r>
                        <m:sSub>
                          <m:sSubPr>
                            <m:ctrlPr>
                              <a:rPr lang="en-US" sz="1700" i="1" dirty="0">
                                <a:solidFill>
                                  <a:schemeClr val="tx1"/>
                                </a:solidFill>
                                <a:latin typeface="Cambria Math" panose="02040503050406030204" pitchFamily="18" charset="0"/>
                              </a:rPr>
                            </m:ctrlPr>
                          </m:sSubPr>
                          <m:e>
                            <m:r>
                              <a:rPr lang="en-US" sz="1700" i="1" dirty="0">
                                <a:solidFill>
                                  <a:schemeClr val="tx1"/>
                                </a:solidFill>
                                <a:latin typeface="Cambria Math" panose="02040503050406030204" pitchFamily="18" charset="0"/>
                              </a:rPr>
                              <m:t>𝑐</m:t>
                            </m:r>
                          </m:e>
                          <m:sub>
                            <m:r>
                              <a:rPr lang="en-US" sz="1700" i="1" dirty="0">
                                <a:solidFill>
                                  <a:srgbClr val="FFFF00"/>
                                </a:solidFill>
                                <a:latin typeface="Cambria Math" panose="02040503050406030204" pitchFamily="18" charset="0"/>
                              </a:rPr>
                              <m:t>𝐶</m:t>
                            </m:r>
                            <m:r>
                              <a:rPr lang="en-US" sz="1700" i="1" dirty="0">
                                <a:solidFill>
                                  <a:schemeClr val="tx1"/>
                                </a:solidFill>
                                <a:latin typeface="Cambria Math" panose="02040503050406030204" pitchFamily="18" charset="0"/>
                              </a:rPr>
                              <m:t>,</m:t>
                            </m:r>
                            <m:r>
                              <a:rPr lang="en-US" sz="1700" i="1" dirty="0">
                                <a:solidFill>
                                  <a:srgbClr val="FFFF00"/>
                                </a:solidFill>
                                <a:latin typeface="Cambria Math" panose="02040503050406030204" pitchFamily="18" charset="0"/>
                              </a:rPr>
                              <m:t>𝐶</m:t>
                            </m:r>
                          </m:sub>
                        </m:sSub>
                        <m:d>
                          <m:dPr>
                            <m:ctrlPr>
                              <a:rPr lang="en-US" sz="1700" i="1" dirty="0">
                                <a:solidFill>
                                  <a:schemeClr val="tx1"/>
                                </a:solidFill>
                                <a:latin typeface="Cambria Math" panose="02040503050406030204" pitchFamily="18" charset="0"/>
                              </a:rPr>
                            </m:ctrlPr>
                          </m:dPr>
                          <m:e>
                            <m:r>
                              <a:rPr lang="en-US" sz="1700" i="1" dirty="0">
                                <a:solidFill>
                                  <a:schemeClr val="tx1"/>
                                </a:solidFill>
                                <a:latin typeface="Cambria Math" panose="02040503050406030204" pitchFamily="18" charset="0"/>
                              </a:rPr>
                              <m:t>𝑥</m:t>
                            </m:r>
                          </m:e>
                        </m:d>
                        <m:sSub>
                          <m:sSubPr>
                            <m:ctrlPr>
                              <a:rPr lang="en-US" sz="1700" i="1" dirty="0">
                                <a:solidFill>
                                  <a:schemeClr val="tx1"/>
                                </a:solidFill>
                                <a:latin typeface="Cambria Math" panose="02040503050406030204" pitchFamily="18" charset="0"/>
                              </a:rPr>
                            </m:ctrlPr>
                          </m:sSubPr>
                          <m:e>
                            <m:r>
                              <a:rPr lang="en-US" sz="1700" i="1" dirty="0">
                                <a:solidFill>
                                  <a:schemeClr val="tx1"/>
                                </a:solidFill>
                                <a:latin typeface="Cambria Math" panose="02040503050406030204" pitchFamily="18" charset="0"/>
                              </a:rPr>
                              <m:t>𝑐</m:t>
                            </m:r>
                          </m:e>
                          <m:sub>
                            <m:r>
                              <a:rPr lang="en-US" sz="1700" i="1" dirty="0">
                                <a:solidFill>
                                  <a:srgbClr val="FFFF00"/>
                                </a:solidFill>
                                <a:latin typeface="Cambria Math" panose="02040503050406030204" pitchFamily="18" charset="0"/>
                              </a:rPr>
                              <m:t>𝐶</m:t>
                            </m:r>
                            <m:r>
                              <a:rPr lang="en-US" sz="1700" i="1" dirty="0">
                                <a:solidFill>
                                  <a:schemeClr val="tx1"/>
                                </a:solidFill>
                                <a:latin typeface="Cambria Math" panose="02040503050406030204" pitchFamily="18" charset="0"/>
                              </a:rPr>
                              <m:t>,</m:t>
                            </m:r>
                            <m:r>
                              <a:rPr lang="en-US" sz="1700" i="1" dirty="0">
                                <a:solidFill>
                                  <a:srgbClr val="FFFF00"/>
                                </a:solidFill>
                                <a:latin typeface="Cambria Math" panose="02040503050406030204" pitchFamily="18" charset="0"/>
                              </a:rPr>
                              <m:t>𝐶</m:t>
                            </m:r>
                          </m:sub>
                        </m:sSub>
                        <m:d>
                          <m:dPr>
                            <m:ctrlPr>
                              <a:rPr lang="en-US" sz="1700" i="1" dirty="0">
                                <a:solidFill>
                                  <a:schemeClr val="tx1"/>
                                </a:solidFill>
                                <a:latin typeface="Cambria Math" panose="02040503050406030204" pitchFamily="18" charset="0"/>
                              </a:rPr>
                            </m:ctrlPr>
                          </m:dPr>
                          <m:e>
                            <m:r>
                              <a:rPr lang="en-US" sz="1700" i="1" dirty="0">
                                <a:solidFill>
                                  <a:schemeClr val="tx1"/>
                                </a:solidFill>
                                <a:latin typeface="Cambria Math" panose="02040503050406030204" pitchFamily="18" charset="0"/>
                              </a:rPr>
                              <m:t>𝑥</m:t>
                            </m:r>
                            <m:r>
                              <a:rPr lang="en-US" sz="1700" b="0" i="1" dirty="0" smtClean="0">
                                <a:solidFill>
                                  <a:schemeClr val="tx1"/>
                                </a:solidFill>
                                <a:latin typeface="Cambria Math" panose="02040503050406030204" pitchFamily="18" charset="0"/>
                              </a:rPr>
                              <m:t>′</m:t>
                            </m:r>
                          </m:e>
                        </m:d>
                      </m:oMath>
                    </m:oMathPara>
                  </a14:m>
                  <a:endParaRPr lang="en-US" sz="1700" dirty="0"/>
                </a:p>
                <a:p>
                  <a:pPr lvl="0" defTabSz="622300">
                    <a:lnSpc>
                      <a:spcPct val="90000"/>
                    </a:lnSpc>
                    <a:spcBef>
                      <a:spcPct val="0"/>
                    </a:spcBef>
                    <a:spcAft>
                      <a:spcPct val="35000"/>
                    </a:spcAft>
                  </a:pPr>
                  <a14:m>
                    <m:oMath xmlns:m="http://schemas.openxmlformats.org/officeDocument/2006/math">
                      <m:r>
                        <a:rPr lang="en-US" sz="1700" i="1">
                          <a:solidFill>
                            <a:schemeClr val="tx1"/>
                          </a:solidFill>
                          <a:latin typeface="Cambria Math" panose="02040503050406030204" pitchFamily="18" charset="0"/>
                        </a:rPr>
                        <m:t>𝐾</m:t>
                      </m:r>
                      <m:d>
                        <m:dPr>
                          <m:ctrlPr>
                            <a:rPr lang="en-US" sz="1700" i="1">
                              <a:solidFill>
                                <a:schemeClr val="tx1"/>
                              </a:solidFill>
                              <a:latin typeface="Cambria Math" panose="02040503050406030204" pitchFamily="18" charset="0"/>
                            </a:rPr>
                          </m:ctrlPr>
                        </m:dPr>
                        <m:e>
                          <m:r>
                            <a:rPr lang="en-US" sz="1700" b="1" i="1">
                              <a:solidFill>
                                <a:schemeClr val="tx1"/>
                              </a:solidFill>
                              <a:latin typeface="Cambria Math" panose="02040503050406030204" pitchFamily="18" charset="0"/>
                            </a:rPr>
                            <m:t>𝒙</m:t>
                          </m:r>
                          <m:r>
                            <a:rPr lang="en-US" sz="1700" i="1">
                              <a:solidFill>
                                <a:schemeClr val="tx1"/>
                              </a:solidFill>
                              <a:latin typeface="Cambria Math" panose="02040503050406030204" pitchFamily="18" charset="0"/>
                            </a:rPr>
                            <m:t>,</m:t>
                          </m:r>
                          <m:sSup>
                            <m:sSupPr>
                              <m:ctrlPr>
                                <a:rPr lang="en-US" sz="1700" b="1" i="1">
                                  <a:solidFill>
                                    <a:schemeClr val="tx1"/>
                                  </a:solidFill>
                                  <a:latin typeface="Cambria Math" panose="02040503050406030204" pitchFamily="18" charset="0"/>
                                </a:rPr>
                              </m:ctrlPr>
                            </m:sSupPr>
                            <m:e>
                              <m:r>
                                <a:rPr lang="en-US" sz="1700" b="1" i="1">
                                  <a:solidFill>
                                    <a:schemeClr val="tx1"/>
                                  </a:solidFill>
                                  <a:latin typeface="Cambria Math" panose="02040503050406030204" pitchFamily="18" charset="0"/>
                                </a:rPr>
                                <m:t>𝒙</m:t>
                              </m:r>
                            </m:e>
                            <m:sup>
                              <m:r>
                                <a:rPr lang="en-US" sz="1700" b="1" i="1">
                                  <a:solidFill>
                                    <a:schemeClr val="tx1"/>
                                  </a:solidFill>
                                  <a:latin typeface="Cambria Math" panose="02040503050406030204" pitchFamily="18" charset="0"/>
                                </a:rPr>
                                <m:t>′</m:t>
                              </m:r>
                            </m:sup>
                          </m:sSup>
                        </m:e>
                      </m:d>
                      <m:r>
                        <a:rPr lang="en-US" sz="1700" i="1">
                          <a:solidFill>
                            <a:schemeClr val="tx1"/>
                          </a:solidFill>
                          <a:latin typeface="Cambria Math" panose="02040503050406030204" pitchFamily="18" charset="0"/>
                        </a:rPr>
                        <m:t>=</m:t>
                      </m:r>
                      <m:f>
                        <m:fPr>
                          <m:ctrlPr>
                            <a:rPr lang="en-US" sz="1700" b="0" i="1" smtClean="0">
                              <a:solidFill>
                                <a:schemeClr val="tx1"/>
                              </a:solidFill>
                              <a:latin typeface="Cambria Math" panose="02040503050406030204" pitchFamily="18" charset="0"/>
                            </a:rPr>
                          </m:ctrlPr>
                        </m:fPr>
                        <m:num>
                          <m:r>
                            <a:rPr lang="en-US" sz="1700" b="0" i="0" smtClean="0">
                              <a:solidFill>
                                <a:schemeClr val="tx1"/>
                              </a:solidFill>
                              <a:latin typeface="Cambria Math" panose="02040503050406030204" pitchFamily="18" charset="0"/>
                            </a:rPr>
                            <m:t>1</m:t>
                          </m:r>
                        </m:num>
                        <m:den>
                          <m:r>
                            <a:rPr lang="en-US" sz="1700" b="0" i="0" smtClean="0">
                              <a:solidFill>
                                <a:schemeClr val="tx1"/>
                              </a:solidFill>
                              <a:latin typeface="Cambria Math" panose="02040503050406030204" pitchFamily="18" charset="0"/>
                            </a:rPr>
                            <m:t>6</m:t>
                          </m:r>
                        </m:den>
                      </m:f>
                      <m:r>
                        <a:rPr lang="en-US" sz="1700" b="0" i="0" smtClean="0">
                          <a:solidFill>
                            <a:schemeClr val="tx1"/>
                          </a:solidFill>
                          <a:latin typeface="Cambria Math" panose="02040503050406030204" pitchFamily="18" charset="0"/>
                        </a:rPr>
                        <m:t>0+</m:t>
                      </m:r>
                      <m:f>
                        <m:fPr>
                          <m:ctrlPr>
                            <a:rPr lang="en-US" sz="1700" b="0" i="1" smtClean="0">
                              <a:solidFill>
                                <a:schemeClr val="tx1"/>
                              </a:solidFill>
                              <a:latin typeface="Cambria Math" panose="02040503050406030204" pitchFamily="18" charset="0"/>
                            </a:rPr>
                          </m:ctrlPr>
                        </m:fPr>
                        <m:num>
                          <m:r>
                            <a:rPr lang="en-US" sz="1700" b="0" i="0" smtClean="0">
                              <a:solidFill>
                                <a:schemeClr val="tx1"/>
                              </a:solidFill>
                              <a:latin typeface="Cambria Math" panose="02040503050406030204" pitchFamily="18" charset="0"/>
                            </a:rPr>
                            <m:t>2</m:t>
                          </m:r>
                        </m:num>
                        <m:den>
                          <m:r>
                            <a:rPr lang="en-US" sz="1700" b="0" i="0" smtClean="0">
                              <a:solidFill>
                                <a:schemeClr val="tx1"/>
                              </a:solidFill>
                              <a:latin typeface="Cambria Math" panose="02040503050406030204" pitchFamily="18" charset="0"/>
                            </a:rPr>
                            <m:t>6</m:t>
                          </m:r>
                        </m:den>
                      </m:f>
                      <m:f>
                        <m:fPr>
                          <m:ctrlPr>
                            <a:rPr lang="en-US" sz="1700" b="0" i="1" smtClean="0">
                              <a:solidFill>
                                <a:schemeClr val="tx1"/>
                              </a:solidFill>
                              <a:latin typeface="Cambria Math" panose="02040503050406030204" pitchFamily="18" charset="0"/>
                            </a:rPr>
                          </m:ctrlPr>
                        </m:fPr>
                        <m:num>
                          <m:r>
                            <a:rPr lang="en-US" sz="1700" b="0" i="0" smtClean="0">
                              <a:solidFill>
                                <a:schemeClr val="tx1"/>
                              </a:solidFill>
                              <a:latin typeface="Cambria Math" panose="02040503050406030204" pitchFamily="18" charset="0"/>
                            </a:rPr>
                            <m:t>2</m:t>
                          </m:r>
                        </m:num>
                        <m:den>
                          <m:r>
                            <a:rPr lang="en-US" sz="1700" b="0" i="0" smtClean="0">
                              <a:solidFill>
                                <a:schemeClr val="tx1"/>
                              </a:solidFill>
                              <a:latin typeface="Cambria Math" panose="02040503050406030204" pitchFamily="18" charset="0"/>
                            </a:rPr>
                            <m:t>9</m:t>
                          </m:r>
                        </m:den>
                      </m:f>
                      <m:r>
                        <a:rPr lang="en-US" sz="1700" b="0" i="0" smtClean="0">
                          <a:solidFill>
                            <a:schemeClr val="tx1"/>
                          </a:solidFill>
                          <a:latin typeface="Cambria Math" panose="02040503050406030204" pitchFamily="18" charset="0"/>
                        </a:rPr>
                        <m:t>+0</m:t>
                      </m:r>
                      <m:f>
                        <m:fPr>
                          <m:ctrlPr>
                            <a:rPr lang="en-US" sz="1700" b="0" i="1" smtClean="0">
                              <a:solidFill>
                                <a:schemeClr val="tx1"/>
                              </a:solidFill>
                              <a:latin typeface="Cambria Math" panose="02040503050406030204" pitchFamily="18" charset="0"/>
                            </a:rPr>
                          </m:ctrlPr>
                        </m:fPr>
                        <m:num>
                          <m:r>
                            <a:rPr lang="en-US" sz="1700" b="0" i="0" smtClean="0">
                              <a:solidFill>
                                <a:schemeClr val="tx1"/>
                              </a:solidFill>
                              <a:latin typeface="Cambria Math" panose="02040503050406030204" pitchFamily="18" charset="0"/>
                            </a:rPr>
                            <m:t>2</m:t>
                          </m:r>
                        </m:num>
                        <m:den>
                          <m:r>
                            <a:rPr lang="en-US" sz="1700" b="0" i="0" smtClean="0">
                              <a:solidFill>
                                <a:schemeClr val="tx1"/>
                              </a:solidFill>
                              <a:latin typeface="Cambria Math" panose="02040503050406030204" pitchFamily="18" charset="0"/>
                            </a:rPr>
                            <m:t>9</m:t>
                          </m:r>
                        </m:den>
                      </m:f>
                      <m:r>
                        <a:rPr lang="en-US" sz="1700" b="0" i="0" smtClean="0">
                          <a:solidFill>
                            <a:schemeClr val="tx1"/>
                          </a:solidFill>
                          <a:latin typeface="Cambria Math" panose="02040503050406030204" pitchFamily="18" charset="0"/>
                        </a:rPr>
                        <m:t>+</m:t>
                      </m:r>
                      <m:f>
                        <m:fPr>
                          <m:ctrlPr>
                            <a:rPr lang="en-US" sz="1700" b="0" i="1" smtClean="0">
                              <a:solidFill>
                                <a:schemeClr val="tx1"/>
                              </a:solidFill>
                              <a:latin typeface="Cambria Math" panose="02040503050406030204" pitchFamily="18" charset="0"/>
                            </a:rPr>
                          </m:ctrlPr>
                        </m:fPr>
                        <m:num>
                          <m:r>
                            <a:rPr lang="en-US" sz="1700" b="0" i="0" smtClean="0">
                              <a:solidFill>
                                <a:schemeClr val="tx1"/>
                              </a:solidFill>
                              <a:latin typeface="Cambria Math" panose="02040503050406030204" pitchFamily="18" charset="0"/>
                            </a:rPr>
                            <m:t>1</m:t>
                          </m:r>
                        </m:num>
                        <m:den>
                          <m:r>
                            <a:rPr lang="en-US" sz="1700" b="0" i="0" smtClean="0">
                              <a:solidFill>
                                <a:schemeClr val="tx1"/>
                              </a:solidFill>
                              <a:latin typeface="Cambria Math" panose="02040503050406030204" pitchFamily="18" charset="0"/>
                            </a:rPr>
                            <m:t>6</m:t>
                          </m:r>
                        </m:den>
                      </m:f>
                      <m:f>
                        <m:fPr>
                          <m:ctrlPr>
                            <a:rPr lang="en-US" sz="1700" b="0" i="1" smtClean="0">
                              <a:solidFill>
                                <a:schemeClr val="tx1"/>
                              </a:solidFill>
                              <a:latin typeface="Cambria Math" panose="02040503050406030204" pitchFamily="18" charset="0"/>
                            </a:rPr>
                          </m:ctrlPr>
                        </m:fPr>
                        <m:num>
                          <m:r>
                            <a:rPr lang="en-US" sz="1700" b="0" i="0" smtClean="0">
                              <a:solidFill>
                                <a:schemeClr val="tx1"/>
                              </a:solidFill>
                              <a:latin typeface="Cambria Math" panose="02040503050406030204" pitchFamily="18" charset="0"/>
                            </a:rPr>
                            <m:t>1</m:t>
                          </m:r>
                        </m:num>
                        <m:den>
                          <m:r>
                            <a:rPr lang="en-US" sz="1700" b="0" i="0" smtClean="0">
                              <a:solidFill>
                                <a:schemeClr val="tx1"/>
                              </a:solidFill>
                              <a:latin typeface="Cambria Math" panose="02040503050406030204" pitchFamily="18" charset="0"/>
                            </a:rPr>
                            <m:t>9</m:t>
                          </m:r>
                        </m:den>
                      </m:f>
                      <m:r>
                        <a:rPr lang="en-US" sz="1700" b="0" i="0" smtClean="0">
                          <a:solidFill>
                            <a:schemeClr val="tx1"/>
                          </a:solidFill>
                          <a:latin typeface="Cambria Math" panose="02040503050406030204" pitchFamily="18" charset="0"/>
                        </a:rPr>
                        <m:t>=</m:t>
                      </m:r>
                      <m:f>
                        <m:fPr>
                          <m:ctrlPr>
                            <a:rPr lang="en-US" sz="1700" b="1" i="1">
                              <a:solidFill>
                                <a:schemeClr val="tx1"/>
                              </a:solidFill>
                              <a:latin typeface="Cambria Math" panose="02040503050406030204" pitchFamily="18" charset="0"/>
                            </a:rPr>
                          </m:ctrlPr>
                        </m:fPr>
                        <m:num>
                          <m:r>
                            <a:rPr lang="en-US" sz="1700" b="1">
                              <a:solidFill>
                                <a:schemeClr val="tx1"/>
                              </a:solidFill>
                              <a:latin typeface="Cambria Math" panose="02040503050406030204" pitchFamily="18" charset="0"/>
                            </a:rPr>
                            <m:t>𝟓</m:t>
                          </m:r>
                        </m:num>
                        <m:den>
                          <m:r>
                            <a:rPr lang="en-US" sz="1700" b="1">
                              <a:solidFill>
                                <a:schemeClr val="tx1"/>
                              </a:solidFill>
                              <a:latin typeface="Cambria Math" panose="02040503050406030204" pitchFamily="18" charset="0"/>
                            </a:rPr>
                            <m:t>𝟓𝟒</m:t>
                          </m:r>
                        </m:den>
                      </m:f>
                    </m:oMath>
                  </a14:m>
                  <a:r>
                    <a:rPr lang="en-US" sz="1700" dirty="0"/>
                    <a:t> </a:t>
                  </a:r>
                  <a14:m>
                    <m:oMath xmlns:m="http://schemas.openxmlformats.org/officeDocument/2006/math">
                      <m:r>
                        <a:rPr lang="en-US" sz="1700" b="1" i="1" dirty="0" smtClean="0">
                          <a:solidFill>
                            <a:schemeClr val="tx1"/>
                          </a:solidFill>
                          <a:latin typeface="Cambria Math" panose="02040503050406030204" pitchFamily="18" charset="0"/>
                          <a:ea typeface="Cambria Math" panose="02040503050406030204" pitchFamily="18" charset="0"/>
                        </a:rPr>
                        <m:t>≈.</m:t>
                      </m:r>
                      <m:r>
                        <a:rPr lang="en-US" sz="1700" b="1" i="1" dirty="0" smtClean="0">
                          <a:solidFill>
                            <a:schemeClr val="tx1"/>
                          </a:solidFill>
                          <a:latin typeface="Cambria Math" panose="02040503050406030204" pitchFamily="18" charset="0"/>
                          <a:ea typeface="Cambria Math" panose="02040503050406030204" pitchFamily="18" charset="0"/>
                        </a:rPr>
                        <m:t>𝟎𝟗𝟐𝟔</m:t>
                      </m:r>
                      <m:r>
                        <a:rPr lang="en-US" sz="1700" b="1" i="1" dirty="0" smtClean="0">
                          <a:solidFill>
                            <a:schemeClr val="tx1"/>
                          </a:solidFill>
                          <a:latin typeface="Cambria Math" panose="02040503050406030204" pitchFamily="18" charset="0"/>
                          <a:ea typeface="Cambria Math" panose="02040503050406030204" pitchFamily="18" charset="0"/>
                        </a:rPr>
                        <m:t> </m:t>
                      </m:r>
                      <m:r>
                        <a:rPr lang="en-US" sz="1700" i="1" dirty="0" smtClean="0">
                          <a:solidFill>
                            <a:schemeClr val="tx1"/>
                          </a:solidFill>
                          <a:latin typeface="Cambria Math" panose="02040503050406030204" pitchFamily="18" charset="0"/>
                        </a:rPr>
                        <m:t>𝑖𝑠</m:t>
                      </m:r>
                      <m:r>
                        <a:rPr lang="en-US" sz="1700" i="1" dirty="0" smtClean="0">
                          <a:solidFill>
                            <a:schemeClr val="tx1"/>
                          </a:solidFill>
                          <a:latin typeface="Cambria Math" panose="02040503050406030204" pitchFamily="18" charset="0"/>
                        </a:rPr>
                        <m:t> </m:t>
                      </m:r>
                      <m:r>
                        <a:rPr lang="en-US" sz="1700" i="1" dirty="0" smtClean="0">
                          <a:solidFill>
                            <a:schemeClr val="tx1"/>
                          </a:solidFill>
                          <a:latin typeface="Cambria Math" panose="02040503050406030204" pitchFamily="18" charset="0"/>
                        </a:rPr>
                        <m:t>𝑚𝑢𝑐h</m:t>
                      </m:r>
                      <m:r>
                        <a:rPr lang="en-US" sz="1700" i="1" dirty="0" smtClean="0">
                          <a:solidFill>
                            <a:schemeClr val="tx1"/>
                          </a:solidFill>
                          <a:latin typeface="Cambria Math" panose="02040503050406030204" pitchFamily="18" charset="0"/>
                        </a:rPr>
                        <m:t> </m:t>
                      </m:r>
                      <m:r>
                        <a:rPr lang="en-US" sz="1700" i="1" dirty="0" smtClean="0">
                          <a:solidFill>
                            <a:schemeClr val="tx1"/>
                          </a:solidFill>
                          <a:latin typeface="Cambria Math" panose="02040503050406030204" pitchFamily="18" charset="0"/>
                        </a:rPr>
                        <m:t>𝑙𝑜𝑤𝑒𝑟</m:t>
                      </m:r>
                      <m:r>
                        <a:rPr lang="en-US" sz="1700" i="1" dirty="0" smtClean="0">
                          <a:solidFill>
                            <a:schemeClr val="tx1"/>
                          </a:solidFill>
                          <a:latin typeface="Cambria Math" panose="02040503050406030204" pitchFamily="18" charset="0"/>
                        </a:rPr>
                        <m:t> </m:t>
                      </m:r>
                      <m:r>
                        <a:rPr lang="en-US" sz="1700" i="1" dirty="0" smtClean="0">
                          <a:solidFill>
                            <a:schemeClr val="tx1"/>
                          </a:solidFill>
                          <a:latin typeface="Cambria Math" panose="02040503050406030204" pitchFamily="18" charset="0"/>
                        </a:rPr>
                        <m:t>𝑡h𝑎𝑛</m:t>
                      </m:r>
                      <m:r>
                        <a:rPr lang="en-US" sz="1700" i="1" dirty="0" smtClean="0">
                          <a:solidFill>
                            <a:schemeClr val="tx1"/>
                          </a:solidFill>
                          <a:latin typeface="Cambria Math" panose="02040503050406030204" pitchFamily="18" charset="0"/>
                        </a:rPr>
                        <m:t> </m:t>
                      </m:r>
                      <m:f>
                        <m:fPr>
                          <m:ctrlPr>
                            <a:rPr lang="en-US" sz="1700" b="1" i="1" smtClean="0">
                              <a:solidFill>
                                <a:schemeClr val="tx1"/>
                              </a:solidFill>
                              <a:latin typeface="Cambria Math" panose="02040503050406030204" pitchFamily="18" charset="0"/>
                            </a:rPr>
                          </m:ctrlPr>
                        </m:fPr>
                        <m:num>
                          <m:r>
                            <a:rPr lang="en-US" sz="1700" b="1" i="1" smtClean="0">
                              <a:solidFill>
                                <a:schemeClr val="tx1"/>
                              </a:solidFill>
                              <a:latin typeface="Cambria Math" panose="02040503050406030204" pitchFamily="18" charset="0"/>
                            </a:rPr>
                            <m:t>𝟏𝟏</m:t>
                          </m:r>
                        </m:num>
                        <m:den>
                          <m:r>
                            <a:rPr lang="en-US" sz="1700" b="1" i="1" smtClean="0">
                              <a:solidFill>
                                <a:schemeClr val="tx1"/>
                              </a:solidFill>
                              <a:latin typeface="Cambria Math" panose="02040503050406030204" pitchFamily="18" charset="0"/>
                            </a:rPr>
                            <m:t>𝟑𝟓</m:t>
                          </m:r>
                        </m:den>
                      </m:f>
                      <m:r>
                        <a:rPr lang="en-US" sz="1700" b="1" i="1" smtClean="0">
                          <a:solidFill>
                            <a:schemeClr val="tx1"/>
                          </a:solidFill>
                          <a:latin typeface="Cambria Math" panose="02040503050406030204" pitchFamily="18" charset="0"/>
                        </a:rPr>
                        <m:t> </m:t>
                      </m:r>
                      <m:r>
                        <a:rPr lang="en-US" sz="1700" b="1" i="1" smtClean="0">
                          <a:solidFill>
                            <a:schemeClr val="tx1"/>
                          </a:solidFill>
                          <a:latin typeface="Cambria Math" panose="02040503050406030204" pitchFamily="18" charset="0"/>
                          <a:ea typeface="Cambria Math" panose="02040503050406030204" pitchFamily="18" charset="0"/>
                        </a:rPr>
                        <m:t>≈ .</m:t>
                      </m:r>
                      <m:r>
                        <a:rPr lang="en-US" sz="1700" b="1" i="1" smtClean="0">
                          <a:solidFill>
                            <a:schemeClr val="tx1"/>
                          </a:solidFill>
                          <a:latin typeface="Cambria Math" panose="02040503050406030204" pitchFamily="18" charset="0"/>
                          <a:ea typeface="Cambria Math" panose="02040503050406030204" pitchFamily="18" charset="0"/>
                        </a:rPr>
                        <m:t>𝟑𝟏𝟒𝟑</m:t>
                      </m:r>
                    </m:oMath>
                  </a14:m>
                  <a:r>
                    <a:rPr lang="en-US" sz="1700" dirty="0"/>
                    <a:t> </a:t>
                  </a:r>
                  <a:r>
                    <a:rPr lang="en-US" sz="1700" dirty="0">
                      <a:solidFill>
                        <a:schemeClr val="tx1"/>
                      </a:solidFill>
                    </a:rPr>
                    <a:t>from CK1</a:t>
                  </a:r>
                </a:p>
              </p:txBody>
            </p:sp>
          </mc:Choice>
          <mc:Fallback xmlns="">
            <p:sp>
              <p:nvSpPr>
                <p:cNvPr id="10" name="Rounded Rectangle 9"/>
                <p:cNvSpPr>
                  <a:spLocks noRot="1" noChangeAspect="1" noMove="1" noResize="1" noEditPoints="1" noAdjustHandles="1" noChangeArrowheads="1" noChangeShapeType="1" noTextEdit="1"/>
                </p:cNvSpPr>
                <p:nvPr/>
              </p:nvSpPr>
              <p:spPr>
                <a:xfrm>
                  <a:off x="2947862" y="4826583"/>
                  <a:ext cx="7933962" cy="1005405"/>
                </a:xfrm>
                <a:prstGeom prst="roundRect">
                  <a:avLst/>
                </a:prstGeom>
                <a:blipFill>
                  <a:blip r:embed="rId6"/>
                  <a:stretch>
                    <a:fillRect t="-9963"/>
                  </a:stretch>
                </a:blipFill>
                <a:effectLst>
                  <a:glow rad="127000">
                    <a:schemeClr val="tx1">
                      <a:alpha val="60000"/>
                    </a:schemeClr>
                  </a:glow>
                </a:effectLst>
              </p:spPr>
              <p:txBody>
                <a:bodyPr/>
                <a:lstStyle/>
                <a:p>
                  <a:r>
                    <a:rPr lang="en-US">
                      <a:noFill/>
                    </a:rPr>
                    <a:t> </a:t>
                  </a:r>
                </a:p>
              </p:txBody>
            </p:sp>
          </mc:Fallback>
        </mc:AlternateContent>
      </p:grpSp>
      <p:sp>
        <p:nvSpPr>
          <p:cNvPr id="12" name="Curved Down Arrow 11"/>
          <p:cNvSpPr/>
          <p:nvPr/>
        </p:nvSpPr>
        <p:spPr>
          <a:xfrm rot="4316244">
            <a:off x="5374431" y="3151020"/>
            <a:ext cx="1071761" cy="55274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p:cNvSpPr/>
          <p:nvPr/>
        </p:nvSpPr>
        <p:spPr>
          <a:xfrm rot="1236001">
            <a:off x="7195201" y="2891508"/>
            <a:ext cx="552843" cy="107176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Left-Right-Up Arrow 15"/>
          <p:cNvSpPr/>
          <p:nvPr/>
        </p:nvSpPr>
        <p:spPr>
          <a:xfrm rot="10800000">
            <a:off x="6012971" y="4129585"/>
            <a:ext cx="1230757" cy="509091"/>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ounded Rectangle 12"/>
              <p:cNvSpPr>
                <a:spLocks/>
              </p:cNvSpPr>
              <p:nvPr/>
            </p:nvSpPr>
            <p:spPr>
              <a:xfrm>
                <a:off x="2394744" y="3804589"/>
                <a:ext cx="3090672" cy="1066655"/>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711200">
                  <a:lnSpc>
                    <a:spcPct val="90000"/>
                  </a:lnSpc>
                  <a:spcBef>
                    <a:spcPct val="0"/>
                  </a:spcBef>
                  <a:spcAft>
                    <a:spcPct val="35000"/>
                  </a:spcAft>
                </a:pPr>
                <a14:m>
                  <m:oMath xmlns:m="http://schemas.openxmlformats.org/officeDocument/2006/math">
                    <m:sSub>
                      <m:sSubPr>
                        <m:ctrlPr>
                          <a:rPr lang="en-US" i="1" smtClean="0">
                            <a:solidFill>
                              <a:srgbClr val="FFC000"/>
                            </a:solidFill>
                            <a:latin typeface="Cambria Math" panose="02040503050406030204" pitchFamily="18" charset="0"/>
                          </a:rPr>
                        </m:ctrlPr>
                      </m:sSubPr>
                      <m:e>
                        <m:r>
                          <a:rPr lang="en-US" i="1" smtClean="0">
                            <a:solidFill>
                              <a:schemeClr val="tx1"/>
                            </a:solidFill>
                            <a:latin typeface="Cambria Math" panose="02040503050406030204" pitchFamily="18" charset="0"/>
                          </a:rPr>
                          <m:t>𝑐</m:t>
                        </m:r>
                      </m:e>
                      <m:sub>
                        <m:r>
                          <a:rPr lang="en-US" b="1" i="1">
                            <a:solidFill>
                              <a:srgbClr val="FFC000"/>
                            </a:solidFill>
                            <a:latin typeface="Cambria Math" panose="02040503050406030204" pitchFamily="18" charset="0"/>
                          </a:rPr>
                          <m:t>𝑨</m:t>
                        </m:r>
                        <m:r>
                          <a:rPr lang="en-US" b="1" i="1">
                            <a:solidFill>
                              <a:srgbClr val="FFC000"/>
                            </a:solidFill>
                            <a:latin typeface="Cambria Math" panose="02040503050406030204" pitchFamily="18" charset="0"/>
                          </a:rPr>
                          <m:t>,</m:t>
                        </m:r>
                        <m:r>
                          <a:rPr lang="en-US" b="1" i="1">
                            <a:solidFill>
                              <a:srgbClr val="FFC000"/>
                            </a:solidFill>
                            <a:latin typeface="Cambria Math" panose="02040503050406030204" pitchFamily="18" charset="0"/>
                          </a:rPr>
                          <m:t>𝑨</m:t>
                        </m:r>
                      </m:sub>
                    </m:sSub>
                    <m:d>
                      <m:dPr>
                        <m:ctrlPr>
                          <a:rPr lang="en-US" i="1" smtClean="0">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6</m:t>
                        </m:r>
                      </m:den>
                    </m:f>
                  </m:oMath>
                </a14:m>
                <a:r>
                  <a:rPr lang="en-US" dirty="0"/>
                  <a: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𝑐</m:t>
                        </m:r>
                      </m:e>
                      <m:sub>
                        <m:r>
                          <a:rPr lang="en-US" b="1" i="1" dirty="0" smtClean="0">
                            <a:solidFill>
                              <a:srgbClr val="FFC000"/>
                            </a:solidFill>
                            <a:latin typeface="Cambria Math" panose="02040503050406030204" pitchFamily="18" charset="0"/>
                          </a:rPr>
                          <m:t>𝑨</m:t>
                        </m:r>
                        <m:r>
                          <a:rPr lang="en-US" b="1" i="1" dirty="0">
                            <a:solidFill>
                              <a:schemeClr val="tx1"/>
                            </a:solidFill>
                            <a:latin typeface="Cambria Math" panose="02040503050406030204" pitchFamily="18" charset="0"/>
                          </a:rPr>
                          <m:t>,</m:t>
                        </m:r>
                        <m:r>
                          <a:rPr lang="en-US" b="1" i="1" dirty="0" smtClean="0">
                            <a:solidFill>
                              <a:srgbClr val="FF0000"/>
                            </a:solidFill>
                            <a:latin typeface="Cambria Math" panose="02040503050406030204" pitchFamily="18" charset="0"/>
                          </a:rPr>
                          <m:t>𝑻</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m:t>
                    </m:r>
                    <m:f>
                      <m:fPr>
                        <m:ctrlPr>
                          <a:rPr lang="en-US" b="0"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2</m:t>
                        </m:r>
                      </m:num>
                      <m:den>
                        <m:r>
                          <a:rPr lang="en-US" b="0" i="1" dirty="0" smtClean="0">
                            <a:solidFill>
                              <a:schemeClr val="tx1"/>
                            </a:solidFill>
                            <a:latin typeface="Cambria Math" panose="02040503050406030204" pitchFamily="18" charset="0"/>
                          </a:rPr>
                          <m:t>6</m:t>
                        </m:r>
                      </m:den>
                    </m:f>
                  </m:oMath>
                </a14:m>
                <a:r>
                  <a:rPr lang="en-US" dirty="0"/>
                  <a:t>,</a:t>
                </a:r>
              </a:p>
              <a:p>
                <a:pPr lvl="0" algn="ctr" defTabSz="711200">
                  <a:lnSpc>
                    <a:spcPct val="90000"/>
                  </a:lnSpc>
                  <a:spcBef>
                    <a:spcPct val="0"/>
                  </a:spcBef>
                  <a:spcAft>
                    <a:spcPct val="35000"/>
                  </a:spcAft>
                </a:pP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𝑐</m:t>
                        </m:r>
                      </m:e>
                      <m:sub>
                        <m:r>
                          <a:rPr lang="en-US" i="1" dirty="0" smtClean="0">
                            <a:solidFill>
                              <a:srgbClr val="FF0000"/>
                            </a:solidFill>
                            <a:latin typeface="Cambria Math" panose="02040503050406030204" pitchFamily="18" charset="0"/>
                          </a:rPr>
                          <m:t>𝑇</m:t>
                        </m:r>
                        <m:r>
                          <a:rPr lang="en-US" i="1" dirty="0">
                            <a:solidFill>
                              <a:schemeClr val="tx1"/>
                            </a:solidFill>
                            <a:latin typeface="Cambria Math" panose="02040503050406030204" pitchFamily="18" charset="0"/>
                          </a:rPr>
                          <m:t>,</m:t>
                        </m:r>
                        <m:r>
                          <a:rPr lang="en-US" b="0" i="1" dirty="0" smtClean="0">
                            <a:solidFill>
                              <a:srgbClr val="FFFF00"/>
                            </a:solidFill>
                            <a:latin typeface="Cambria Math" panose="02040503050406030204" pitchFamily="18" charset="0"/>
                          </a:rPr>
                          <m:t>𝐴</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0</m:t>
                    </m:r>
                  </m:oMath>
                </a14:m>
                <a:r>
                  <a:rPr lang="en-US" dirty="0"/>
                  <a: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𝑐</m:t>
                        </m:r>
                      </m:e>
                      <m:sub>
                        <m:r>
                          <a:rPr lang="en-US" i="1" dirty="0" smtClean="0">
                            <a:solidFill>
                              <a:srgbClr val="FFFF00"/>
                            </a:solidFill>
                            <a:latin typeface="Cambria Math" panose="02040503050406030204" pitchFamily="18" charset="0"/>
                          </a:rPr>
                          <m:t>𝐶</m:t>
                        </m:r>
                        <m:r>
                          <a:rPr lang="en-US" i="1" dirty="0">
                            <a:solidFill>
                              <a:schemeClr val="tx1"/>
                            </a:solidFill>
                            <a:latin typeface="Cambria Math" panose="02040503050406030204" pitchFamily="18" charset="0"/>
                          </a:rPr>
                          <m:t>,</m:t>
                        </m:r>
                        <m:r>
                          <a:rPr lang="en-US" b="0" i="1" dirty="0" smtClean="0">
                            <a:solidFill>
                              <a:srgbClr val="FFFF00"/>
                            </a:solidFill>
                            <a:latin typeface="Cambria Math" panose="02040503050406030204" pitchFamily="18" charset="0"/>
                          </a:rPr>
                          <m:t>𝐶</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e>
                    </m:d>
                    <m:r>
                      <a:rPr lang="en-US" i="1" dirty="0">
                        <a:solidFill>
                          <a:schemeClr val="tx1"/>
                        </a:solidFill>
                        <a:latin typeface="Cambria Math" panose="02040503050406030204" pitchFamily="18" charset="0"/>
                      </a:rPr>
                      <m:t>=</m:t>
                    </m:r>
                    <m:f>
                      <m:fPr>
                        <m:ctrlPr>
                          <a:rPr lang="en-US" b="0"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1</m:t>
                        </m:r>
                      </m:num>
                      <m:den>
                        <m:r>
                          <a:rPr lang="en-US" b="0" i="1" dirty="0" smtClean="0">
                            <a:solidFill>
                              <a:schemeClr val="tx1"/>
                            </a:solidFill>
                            <a:latin typeface="Cambria Math" panose="02040503050406030204" pitchFamily="18" charset="0"/>
                          </a:rPr>
                          <m:t>6</m:t>
                        </m:r>
                      </m:den>
                    </m:f>
                  </m:oMath>
                </a14:m>
                <a:endParaRPr lang="en-US" dirty="0"/>
              </a:p>
            </p:txBody>
          </p:sp>
        </mc:Choice>
        <mc:Fallback xmlns="">
          <p:sp>
            <p:nvSpPr>
              <p:cNvPr id="13" name="Rounded Rectangle 12"/>
              <p:cNvSpPr>
                <a:spLocks noRot="1" noChangeAspect="1" noMove="1" noResize="1" noEditPoints="1" noAdjustHandles="1" noChangeArrowheads="1" noChangeShapeType="1" noTextEdit="1"/>
              </p:cNvSpPr>
              <p:nvPr/>
            </p:nvSpPr>
            <p:spPr>
              <a:xfrm>
                <a:off x="2394744" y="3804589"/>
                <a:ext cx="3090672" cy="1066655"/>
              </a:xfrm>
              <a:prstGeom prst="roundRect">
                <a:avLst/>
              </a:prstGeom>
              <a:blipFill>
                <a:blip r:embed="rId7"/>
                <a:stretch>
                  <a:fillRect/>
                </a:stretch>
              </a:blipFill>
              <a:effectLst>
                <a:glow rad="127000">
                  <a:schemeClr val="tx1">
                    <a:alpha val="6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p:cNvSpPr>
                <a:spLocks/>
              </p:cNvSpPr>
              <p:nvPr/>
            </p:nvSpPr>
            <p:spPr>
              <a:xfrm>
                <a:off x="7859659" y="3804590"/>
                <a:ext cx="3086101" cy="1066654"/>
              </a:xfrm>
              <a:prstGeom prst="roundRect">
                <a:avLst/>
              </a:prstGeom>
              <a:effectLst>
                <a:glow rad="127000">
                  <a:schemeClr val="tx1">
                    <a:alpha val="6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711200">
                  <a:lnSpc>
                    <a:spcPct val="90000"/>
                  </a:lnSpc>
                  <a:spcBef>
                    <a:spcPct val="0"/>
                  </a:spcBef>
                  <a:spcAft>
                    <a:spcPct val="35000"/>
                  </a:spcAft>
                </a:pPr>
                <a14:m>
                  <m:oMath xmlns:m="http://schemas.openxmlformats.org/officeDocument/2006/math">
                    <m:sSub>
                      <m:sSubPr>
                        <m:ctrlPr>
                          <a:rPr lang="en-US" i="1" smtClean="0">
                            <a:solidFill>
                              <a:srgbClr val="FFC000"/>
                            </a:solidFill>
                            <a:latin typeface="Cambria Math" panose="02040503050406030204" pitchFamily="18" charset="0"/>
                          </a:rPr>
                        </m:ctrlPr>
                      </m:sSubPr>
                      <m:e>
                        <m:r>
                          <a:rPr lang="en-US" i="1">
                            <a:solidFill>
                              <a:schemeClr val="tx1"/>
                            </a:solidFill>
                            <a:latin typeface="Cambria Math" panose="02040503050406030204" pitchFamily="18" charset="0"/>
                          </a:rPr>
                          <m:t>𝑐</m:t>
                        </m:r>
                      </m:e>
                      <m:sub>
                        <m:r>
                          <a:rPr lang="en-US" b="1" i="1">
                            <a:solidFill>
                              <a:srgbClr val="FFC000"/>
                            </a:solidFill>
                            <a:latin typeface="Cambria Math" panose="02040503050406030204" pitchFamily="18" charset="0"/>
                          </a:rPr>
                          <m:t>𝑨</m:t>
                        </m:r>
                        <m:r>
                          <a:rPr lang="en-US" b="1" i="1">
                            <a:solidFill>
                              <a:srgbClr val="FFC000"/>
                            </a:solidFill>
                            <a:latin typeface="Cambria Math" panose="02040503050406030204" pitchFamily="18" charset="0"/>
                          </a:rPr>
                          <m:t>,</m:t>
                        </m:r>
                        <m:r>
                          <a:rPr lang="en-US" b="1" i="1">
                            <a:solidFill>
                              <a:srgbClr val="FFC000"/>
                            </a:solidFill>
                            <a:latin typeface="Cambria Math" panose="02040503050406030204" pitchFamily="18" charset="0"/>
                          </a:rPr>
                          <m:t>𝑨</m:t>
                        </m:r>
                      </m:sub>
                    </m:sSub>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d>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a14:m>
                <a:r>
                  <a:rPr lang="en-US" dirty="0"/>
                  <a:t>,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𝑐</m:t>
                        </m:r>
                      </m:e>
                      <m:sub>
                        <m:r>
                          <a:rPr lang="en-US" b="1" i="1" dirty="0">
                            <a:solidFill>
                              <a:srgbClr val="FFC000"/>
                            </a:solidFill>
                            <a:latin typeface="Cambria Math" panose="02040503050406030204" pitchFamily="18" charset="0"/>
                          </a:rPr>
                          <m:t>𝑨</m:t>
                        </m:r>
                        <m:r>
                          <a:rPr lang="en-US" b="1" i="1" dirty="0">
                            <a:solidFill>
                              <a:schemeClr val="tx1"/>
                            </a:solidFill>
                            <a:latin typeface="Cambria Math" panose="02040503050406030204" pitchFamily="18" charset="0"/>
                          </a:rPr>
                          <m:t>,</m:t>
                        </m:r>
                        <m:r>
                          <a:rPr lang="en-US" b="1" i="1" dirty="0">
                            <a:solidFill>
                              <a:srgbClr val="FF0000"/>
                            </a:solidFill>
                            <a:latin typeface="Cambria Math" panose="02040503050406030204" pitchFamily="18" charset="0"/>
                          </a:rPr>
                          <m:t>𝑻</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e>
                    </m:d>
                    <m:r>
                      <a:rPr lang="en-US" i="1" dirty="0">
                        <a:solidFill>
                          <a:schemeClr val="tx1"/>
                        </a:solidFill>
                        <a:latin typeface="Cambria Math" panose="02040503050406030204" pitchFamily="18" charset="0"/>
                      </a:rPr>
                      <m:t>=</m:t>
                    </m:r>
                    <m:f>
                      <m:fPr>
                        <m:ctrlPr>
                          <a:rPr lang="en-US" b="0"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2</m:t>
                        </m:r>
                      </m:num>
                      <m:den>
                        <m:r>
                          <a:rPr lang="en-US" b="0" i="1" dirty="0" smtClean="0">
                            <a:solidFill>
                              <a:schemeClr val="tx1"/>
                            </a:solidFill>
                            <a:latin typeface="Cambria Math" panose="02040503050406030204" pitchFamily="18" charset="0"/>
                          </a:rPr>
                          <m:t>9</m:t>
                        </m:r>
                      </m:den>
                    </m:f>
                  </m:oMath>
                </a14:m>
                <a:r>
                  <a:rPr lang="en-US" dirty="0"/>
                  <a:t>,</a:t>
                </a:r>
              </a:p>
              <a:p>
                <a:pPr lvl="0" algn="ctr" defTabSz="711200">
                  <a:lnSpc>
                    <a:spcPct val="90000"/>
                  </a:lnSpc>
                  <a:spcBef>
                    <a:spcPct val="0"/>
                  </a:spcBef>
                  <a:spcAft>
                    <a:spcPct val="35000"/>
                  </a:spcAft>
                </a:pP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𝑐</m:t>
                        </m:r>
                      </m:e>
                      <m:sub>
                        <m:r>
                          <a:rPr lang="en-US" i="1" dirty="0">
                            <a:solidFill>
                              <a:srgbClr val="FF0000"/>
                            </a:solidFill>
                            <a:latin typeface="Cambria Math" panose="02040503050406030204" pitchFamily="18" charset="0"/>
                          </a:rPr>
                          <m:t>𝑇</m:t>
                        </m:r>
                        <m:r>
                          <a:rPr lang="en-US" i="1" dirty="0">
                            <a:solidFill>
                              <a:schemeClr val="tx1"/>
                            </a:solidFill>
                            <a:latin typeface="Cambria Math" panose="02040503050406030204" pitchFamily="18" charset="0"/>
                          </a:rPr>
                          <m:t>,</m:t>
                        </m:r>
                        <m:r>
                          <a:rPr lang="en-US" b="0" i="1" dirty="0" smtClean="0">
                            <a:solidFill>
                              <a:srgbClr val="FFFF00"/>
                            </a:solidFill>
                            <a:latin typeface="Cambria Math" panose="02040503050406030204" pitchFamily="18" charset="0"/>
                          </a:rPr>
                          <m:t>𝐴</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e>
                    </m:d>
                    <m:r>
                      <a:rPr lang="en-US" i="1" dirty="0">
                        <a:solidFill>
                          <a:schemeClr val="tx1"/>
                        </a:solidFill>
                        <a:latin typeface="Cambria Math" panose="02040503050406030204" pitchFamily="18" charset="0"/>
                      </a:rPr>
                      <m:t>=</m:t>
                    </m:r>
                    <m:f>
                      <m:fPr>
                        <m:ctrlPr>
                          <a:rPr lang="en-US" b="0"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2</m:t>
                        </m:r>
                      </m:num>
                      <m:den>
                        <m:r>
                          <a:rPr lang="en-US" b="0" i="1" dirty="0" smtClean="0">
                            <a:solidFill>
                              <a:schemeClr val="tx1"/>
                            </a:solidFill>
                            <a:latin typeface="Cambria Math" panose="02040503050406030204" pitchFamily="18" charset="0"/>
                          </a:rPr>
                          <m:t>9</m:t>
                        </m:r>
                      </m:den>
                    </m:f>
                  </m:oMath>
                </a14:m>
                <a:r>
                  <a:rPr lang="en-US" dirty="0"/>
                  <a:t>, </a:t>
                </a:r>
                <a14:m>
                  <m:oMath xmlns:m="http://schemas.openxmlformats.org/officeDocument/2006/math">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𝑐</m:t>
                        </m:r>
                      </m:e>
                      <m:sub>
                        <m:r>
                          <a:rPr lang="en-US" i="1" dirty="0">
                            <a:solidFill>
                              <a:srgbClr val="FFFF00"/>
                            </a:solidFill>
                            <a:latin typeface="Cambria Math" panose="02040503050406030204" pitchFamily="18" charset="0"/>
                          </a:rPr>
                          <m:t>𝐶</m:t>
                        </m:r>
                        <m:r>
                          <a:rPr lang="en-US" i="1" dirty="0">
                            <a:solidFill>
                              <a:schemeClr val="tx1"/>
                            </a:solidFill>
                            <a:latin typeface="Cambria Math" panose="02040503050406030204" pitchFamily="18" charset="0"/>
                          </a:rPr>
                          <m:t>,</m:t>
                        </m:r>
                        <m:r>
                          <a:rPr lang="en-US" b="0" i="1" dirty="0" smtClean="0">
                            <a:solidFill>
                              <a:srgbClr val="FFFF00"/>
                            </a:solidFill>
                            <a:latin typeface="Cambria Math" panose="02040503050406030204" pitchFamily="18" charset="0"/>
                          </a:rPr>
                          <m:t>𝐶</m:t>
                        </m:r>
                      </m:sub>
                    </m:sSub>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e>
                    </m:d>
                    <m:r>
                      <a:rPr lang="en-US" i="1" dirty="0">
                        <a:solidFill>
                          <a:schemeClr val="tx1"/>
                        </a:solidFill>
                        <a:latin typeface="Cambria Math" panose="02040503050406030204" pitchFamily="18" charset="0"/>
                      </a:rPr>
                      <m:t>=</m:t>
                    </m:r>
                    <m:f>
                      <m:fPr>
                        <m:ctrlPr>
                          <a:rPr lang="en-US" b="0"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1</m:t>
                        </m:r>
                      </m:num>
                      <m:den>
                        <m:r>
                          <a:rPr lang="en-US" b="0" i="1" dirty="0" smtClean="0">
                            <a:solidFill>
                              <a:schemeClr val="tx1"/>
                            </a:solidFill>
                            <a:latin typeface="Cambria Math" panose="02040503050406030204" pitchFamily="18" charset="0"/>
                          </a:rPr>
                          <m:t>9</m:t>
                        </m:r>
                      </m:den>
                    </m:f>
                  </m:oMath>
                </a14:m>
                <a:endParaRPr lang="en-US" dirty="0"/>
              </a:p>
            </p:txBody>
          </p:sp>
        </mc:Choice>
        <mc:Fallback xmlns="">
          <p:sp>
            <p:nvSpPr>
              <p:cNvPr id="14" name="Rounded Rectangle 13"/>
              <p:cNvSpPr>
                <a:spLocks noRot="1" noChangeAspect="1" noMove="1" noResize="1" noEditPoints="1" noAdjustHandles="1" noChangeArrowheads="1" noChangeShapeType="1" noTextEdit="1"/>
              </p:cNvSpPr>
              <p:nvPr/>
            </p:nvSpPr>
            <p:spPr>
              <a:xfrm>
                <a:off x="7859659" y="3804590"/>
                <a:ext cx="3086101" cy="1066654"/>
              </a:xfrm>
              <a:prstGeom prst="roundRect">
                <a:avLst/>
              </a:prstGeom>
              <a:blipFill>
                <a:blip r:embed="rId8"/>
                <a:stretch>
                  <a:fillRect/>
                </a:stretch>
              </a:blipFill>
              <a:effectLst>
                <a:glow rad="127000">
                  <a:schemeClr val="tx1">
                    <a:alpha val="60000"/>
                  </a:schemeClr>
                </a:glow>
              </a:effectLst>
            </p:spPr>
            <p:txBody>
              <a:bodyPr/>
              <a:lstStyle/>
              <a:p>
                <a:r>
                  <a:rPr lang="en-US">
                    <a:noFill/>
                  </a:rPr>
                  <a:t> </a:t>
                </a:r>
              </a:p>
            </p:txBody>
          </p:sp>
        </mc:Fallback>
      </mc:AlternateContent>
      <p:sp>
        <p:nvSpPr>
          <p:cNvPr id="17" name="Curved Right Arrow 16"/>
          <p:cNvSpPr/>
          <p:nvPr/>
        </p:nvSpPr>
        <p:spPr>
          <a:xfrm rot="1713015">
            <a:off x="7642494" y="1707529"/>
            <a:ext cx="552843" cy="107176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Curved Down Arrow 17"/>
          <p:cNvSpPr/>
          <p:nvPr/>
        </p:nvSpPr>
        <p:spPr>
          <a:xfrm rot="2869037">
            <a:off x="4912456" y="1880594"/>
            <a:ext cx="1071761" cy="55274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159507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91452"/>
          </a:xfrm>
        </p:spPr>
        <p:txBody>
          <a:bodyPr/>
          <a:lstStyle/>
          <a:p>
            <a:r>
              <a:rPr lang="en-US" b="1" dirty="0"/>
              <a:t>Joint Kernels and Marginalization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415561"/>
                <a:ext cx="8915400" cy="5028781"/>
              </a:xfrm>
            </p:spPr>
            <p:txBody>
              <a:bodyPr>
                <a:normAutofit lnSpcReduction="10000"/>
              </a:bodyPr>
              <a:lstStyle/>
              <a:p>
                <a:r>
                  <a:rPr lang="en-US" dirty="0"/>
                  <a:t>Joint Kernels are those which depend on more than one variable.</a:t>
                </a:r>
              </a:p>
              <a:p>
                <a:pPr lvl="1"/>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m:rPr>
                                    <m:brk m:alnAt="7"/>
                                  </m:rPr>
                                  <a:rPr lang="en-US" b="0" i="1" smtClean="0">
                                    <a:latin typeface="Cambria Math" panose="02040503050406030204" pitchFamily="18" charset="0"/>
                                  </a:rPr>
                                  <m:t>h</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e>
                                <m:r>
                                  <a:rPr lang="en-US" b="1" i="1" smtClean="0">
                                    <a:latin typeface="Cambria Math" panose="02040503050406030204" pitchFamily="18" charset="0"/>
                                  </a:rPr>
                                  <m:t>𝒙</m:t>
                                </m:r>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m:t>
                                    </m:r>
                                  </m:sup>
                                </m:sSup>
                              </m:e>
                              <m:e>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𝑧</m:t>
                                </m:r>
                              </m:sub>
                            </m:sSub>
                            <m:r>
                              <a:rPr lang="en-US" b="0" i="1" smtClean="0">
                                <a:latin typeface="Cambria Math" panose="02040503050406030204" pitchFamily="18" charset="0"/>
                              </a:rPr>
                              <m:t>(</m:t>
                            </m:r>
                            <m:r>
                              <a:rPr lang="en-US" b="1" i="1" smtClean="0">
                                <a:latin typeface="Cambria Math" panose="02040503050406030204" pitchFamily="18" charset="0"/>
                              </a:rPr>
                              <m:t>𝒛</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𝒛</m:t>
                                </m:r>
                              </m:e>
                              <m:sup>
                                <m:r>
                                  <a:rPr lang="en-US" b="1" i="1" smtClean="0">
                                    <a:latin typeface="Cambria Math" panose="02040503050406030204" pitchFamily="18" charset="0"/>
                                  </a:rPr>
                                  <m:t>′</m:t>
                                </m:r>
                              </m:sup>
                            </m:sSup>
                            <m:r>
                              <a:rPr lang="en-US" b="0" i="1" smtClean="0">
                                <a:latin typeface="Cambria Math" panose="02040503050406030204" pitchFamily="18" charset="0"/>
                              </a:rPr>
                              <m:t>)</m:t>
                            </m:r>
                          </m:e>
                        </m:nary>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e>
                    </m:d>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h</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oMath>
                </a14:m>
                <a:r>
                  <a:rPr lang="en-US" dirty="0"/>
                  <a:t> </a:t>
                </a:r>
              </a:p>
              <a:p>
                <a:pPr lvl="1"/>
                <a:r>
                  <a:rPr lang="en-US" dirty="0"/>
                  <a:t>The hidden variable, </a:t>
                </a:r>
                <a14:m>
                  <m:oMath xmlns:m="http://schemas.openxmlformats.org/officeDocument/2006/math">
                    <m:r>
                      <a:rPr lang="en-US" b="1" i="1" smtClean="0">
                        <a:latin typeface="Cambria Math" panose="02040503050406030204" pitchFamily="18" charset="0"/>
                      </a:rPr>
                      <m:t>𝒉</m:t>
                    </m:r>
                  </m:oMath>
                </a14:m>
                <a:r>
                  <a:rPr lang="en-US" dirty="0"/>
                  <a:t>, is considered in addition to the observed, </a:t>
                </a: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oMath>
                </a14:m>
                <a:endParaRPr lang="en-US" dirty="0"/>
              </a:p>
              <a:p>
                <a:pPr lvl="1"/>
                <a:r>
                  <a:rPr lang="en-US" dirty="0"/>
                  <a:t>Including </a:t>
                </a:r>
                <a14:m>
                  <m:oMath xmlns:m="http://schemas.openxmlformats.org/officeDocument/2006/math">
                    <m:r>
                      <a:rPr lang="en-US" b="1" i="1" smtClean="0">
                        <a:latin typeface="Cambria Math" panose="02040503050406030204" pitchFamily="18" charset="0"/>
                      </a:rPr>
                      <m:t>𝒉</m:t>
                    </m:r>
                  </m:oMath>
                </a14:m>
                <a:r>
                  <a:rPr lang="en-US" b="1" dirty="0"/>
                  <a:t> </a:t>
                </a:r>
                <a:r>
                  <a:rPr lang="en-US" dirty="0"/>
                  <a:t>in our calculations accounts for the contextual</a:t>
                </a:r>
                <a:r>
                  <a:rPr lang="en-US" b="1" dirty="0"/>
                  <a:t> </a:t>
                </a:r>
                <a:r>
                  <a:rPr lang="en-US" dirty="0"/>
                  <a:t>aspect of biological sequences: </a:t>
                </a:r>
              </a:p>
              <a:p>
                <a:pPr lvl="2"/>
                <a:r>
                  <a:rPr lang="en-US" b="1" dirty="0"/>
                  <a:t>Introns</a:t>
                </a:r>
                <a:r>
                  <a:rPr lang="en-US" dirty="0"/>
                  <a:t> are</a:t>
                </a:r>
                <a:br>
                  <a:rPr lang="en-US" dirty="0"/>
                </a:br>
                <a:r>
                  <a:rPr lang="en-US" dirty="0"/>
                  <a:t>ignored</a:t>
                </a:r>
              </a:p>
              <a:p>
                <a:pPr lvl="2"/>
                <a:r>
                  <a:rPr lang="en-US" b="1" dirty="0"/>
                  <a:t>Exons</a:t>
                </a:r>
                <a:r>
                  <a:rPr lang="en-US" dirty="0"/>
                  <a:t> are</a:t>
                </a:r>
                <a:br>
                  <a:rPr lang="en-US" dirty="0"/>
                </a:br>
                <a:r>
                  <a:rPr lang="en-US" dirty="0"/>
                  <a:t>coded</a:t>
                </a:r>
              </a:p>
              <a:p>
                <a:pPr lvl="1"/>
                <a:endParaRPr lang="en-US" b="1" dirty="0"/>
              </a:p>
              <a:p>
                <a:pPr marL="457200" lvl="1" indent="0">
                  <a:buNone/>
                </a:pPr>
                <a:endParaRPr lang="en-US" b="1" dirty="0"/>
              </a:p>
              <a:p>
                <a:r>
                  <a:rPr lang="en-US" dirty="0"/>
                  <a:t>The joint kernel alone is not useful to us. We must derive the marginalized kernel from it by assuming that the hidden variables respect the Markov property and then employing an HMM.</a:t>
                </a:r>
              </a:p>
              <a:p>
                <a:pPr lvl="1"/>
                <a:r>
                  <a:rPr lang="en-US" dirty="0"/>
                  <a:t>The posterior distribution of hidden variables are estimated. The marginalized kernel is obtained by taking the expectation of the joint kernel w.r.t. these estimated values.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415561"/>
                <a:ext cx="8915400" cy="5028781"/>
              </a:xfrm>
              <a:blipFill>
                <a:blip r:embed="rId2"/>
                <a:stretch>
                  <a:fillRect l="-479" t="-1212" b="-36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907416" y="2919518"/>
            <a:ext cx="5724524" cy="1658604"/>
          </a:xfrm>
          <a:prstGeom prst="rect">
            <a:avLst/>
          </a:prstGeom>
          <a:noFill/>
          <a:effectLst>
            <a:glow rad="127000">
              <a:schemeClr val="accent1">
                <a:satMod val="175000"/>
                <a:alpha val="60000"/>
              </a:schemeClr>
            </a:glow>
          </a:effectLst>
        </p:spPr>
      </p:pic>
    </p:spTree>
    <p:extLst>
      <p:ext uri="{BB962C8B-B14F-4D97-AF65-F5344CB8AC3E}">
        <p14:creationId xmlns:p14="http://schemas.microsoft.com/office/powerpoint/2010/main" val="20117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45461"/>
          </a:xfrm>
        </p:spPr>
        <p:txBody>
          <a:bodyPr/>
          <a:lstStyle/>
          <a:p>
            <a:r>
              <a:rPr lang="en-US" b="1" dirty="0"/>
              <a:t>Hidden Markov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730829"/>
                <a:ext cx="8915400" cy="4702627"/>
              </a:xfrm>
            </p:spPr>
            <p:txBody>
              <a:bodyPr/>
              <a:lstStyle/>
              <a:p>
                <a:r>
                  <a:rPr lang="en-US" sz="2000" dirty="0"/>
                  <a:t>Hidden Markov Modes estimate posterior probabilities</a:t>
                </a:r>
                <a:endParaRPr lang="en-US" sz="2000" b="1" dirty="0"/>
              </a:p>
              <a:p>
                <a:pPr lvl="1"/>
                <a14:m>
                  <m:oMath xmlns:m="http://schemas.openxmlformats.org/officeDocument/2006/math">
                    <m:r>
                      <a:rPr lang="en-US" sz="1700" i="1">
                        <a:latin typeface="Cambria Math" panose="02040503050406030204" pitchFamily="18" charset="0"/>
                      </a:rPr>
                      <m:t>𝑝</m:t>
                    </m:r>
                    <m:d>
                      <m:dPr>
                        <m:ctrlPr>
                          <a:rPr lang="en-US" sz="1700" i="1">
                            <a:latin typeface="Cambria Math" panose="02040503050406030204" pitchFamily="18" charset="0"/>
                          </a:rPr>
                        </m:ctrlPr>
                      </m:dPr>
                      <m:e>
                        <m:r>
                          <a:rPr lang="en-US" sz="1700" b="1" i="1">
                            <a:latin typeface="Cambria Math" panose="02040503050406030204" pitchFamily="18" charset="0"/>
                          </a:rPr>
                          <m:t>𝒙</m:t>
                        </m:r>
                        <m:r>
                          <a:rPr lang="en-US" sz="1700" i="1">
                            <a:latin typeface="Cambria Math" panose="02040503050406030204" pitchFamily="18" charset="0"/>
                          </a:rPr>
                          <m:t>,</m:t>
                        </m:r>
                        <m:r>
                          <a:rPr lang="en-US" sz="1700" b="1" i="1">
                            <a:latin typeface="Cambria Math" panose="02040503050406030204" pitchFamily="18" charset="0"/>
                          </a:rPr>
                          <m:t>𝒉</m:t>
                        </m:r>
                      </m:e>
                      <m:e>
                        <m:r>
                          <a:rPr lang="en-US" sz="1700" b="1" i="1">
                            <a:latin typeface="Cambria Math" panose="02040503050406030204" pitchFamily="18" charset="0"/>
                          </a:rPr>
                          <m:t>𝜽</m:t>
                        </m:r>
                      </m:e>
                    </m:d>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1</m:t>
                            </m:r>
                          </m:sub>
                        </m:sSub>
                      </m:sub>
                    </m:sSub>
                    <m:sSub>
                      <m:sSubPr>
                        <m:ctrlPr>
                          <a:rPr lang="en-US" sz="1700" i="1">
                            <a:latin typeface="Cambria Math" panose="02040503050406030204" pitchFamily="18" charset="0"/>
                          </a:rPr>
                        </m:ctrlPr>
                      </m:sSubPr>
                      <m:e>
                        <m:r>
                          <a:rPr lang="en-US" sz="1700" i="1">
                            <a:latin typeface="Cambria Math" panose="02040503050406030204" pitchFamily="18" charset="0"/>
                          </a:rPr>
                          <m:t>𝑒</m:t>
                        </m:r>
                      </m:e>
                      <m:sub>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1</m:t>
                            </m:r>
                          </m:sub>
                        </m:sSub>
                        <m:sSub>
                          <m:sSubPr>
                            <m:ctrlPr>
                              <a:rPr lang="en-US" sz="1700" i="1">
                                <a:latin typeface="Cambria Math" panose="02040503050406030204" pitchFamily="18" charset="0"/>
                              </a:rPr>
                            </m:ctrlPr>
                          </m:sSubPr>
                          <m:e>
                            <m:r>
                              <a:rPr lang="en-US" sz="1700" i="1">
                                <a:latin typeface="Cambria Math" panose="02040503050406030204" pitchFamily="18" charset="0"/>
                              </a:rPr>
                              <m:t>𝑥</m:t>
                            </m:r>
                          </m:e>
                          <m:sub>
                            <m:r>
                              <a:rPr lang="en-US" sz="1700" i="1">
                                <a:latin typeface="Cambria Math" panose="02040503050406030204" pitchFamily="18" charset="0"/>
                              </a:rPr>
                              <m:t>1</m:t>
                            </m:r>
                          </m:sub>
                        </m:sSub>
                      </m:sub>
                    </m:sSub>
                    <m:d>
                      <m:dPr>
                        <m:begChr m:val="["/>
                        <m:endChr m:val="]"/>
                        <m:ctrlPr>
                          <a:rPr lang="en-US" sz="1700" i="1">
                            <a:latin typeface="Cambria Math" panose="02040503050406030204" pitchFamily="18" charset="0"/>
                          </a:rPr>
                        </m:ctrlPr>
                      </m:dPr>
                      <m:e>
                        <m:nary>
                          <m:naryPr>
                            <m:chr m:val="∏"/>
                            <m:ctrlPr>
                              <a:rPr lang="en-US" sz="1700" i="1">
                                <a:latin typeface="Cambria Math" panose="02040503050406030204" pitchFamily="18" charset="0"/>
                              </a:rPr>
                            </m:ctrlPr>
                          </m:naryPr>
                          <m:sub>
                            <m:r>
                              <m:rPr>
                                <m:brk m:alnAt="23"/>
                              </m:rPr>
                              <a:rPr lang="en-US" sz="1700" i="1">
                                <a:latin typeface="Cambria Math" panose="02040503050406030204" pitchFamily="18" charset="0"/>
                              </a:rPr>
                              <m:t>𝑖</m:t>
                            </m:r>
                            <m:r>
                              <a:rPr lang="en-US" sz="1700" i="1">
                                <a:latin typeface="Cambria Math" panose="02040503050406030204" pitchFamily="18" charset="0"/>
                              </a:rPr>
                              <m:t>=2</m:t>
                            </m:r>
                          </m:sub>
                          <m:sup>
                            <m:r>
                              <a:rPr lang="en-US" sz="1700" i="1">
                                <a:latin typeface="Cambria Math" panose="02040503050406030204" pitchFamily="18" charset="0"/>
                              </a:rPr>
                              <m:t>𝑚</m:t>
                            </m:r>
                          </m:sup>
                          <m:e>
                            <m:sSub>
                              <m:sSubPr>
                                <m:ctrlPr>
                                  <a:rPr lang="en-US" sz="1700" i="1">
                                    <a:latin typeface="Cambria Math" panose="02040503050406030204" pitchFamily="18" charset="0"/>
                                  </a:rPr>
                                </m:ctrlPr>
                              </m:sSubPr>
                              <m:e>
                                <m:r>
                                  <a:rPr lang="en-US" sz="1700" i="1">
                                    <a:latin typeface="Cambria Math" panose="02040503050406030204" pitchFamily="18" charset="0"/>
                                  </a:rPr>
                                  <m:t>𝑎</m:t>
                                </m:r>
                              </m:e>
                              <m:sub>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𝑖</m:t>
                                    </m:r>
                                    <m:r>
                                      <a:rPr lang="en-US" sz="1700" i="1">
                                        <a:latin typeface="Cambria Math" panose="02040503050406030204" pitchFamily="18" charset="0"/>
                                      </a:rPr>
                                      <m:t>−1</m:t>
                                    </m:r>
                                  </m:sub>
                                </m:sSub>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𝑖</m:t>
                                    </m:r>
                                  </m:sub>
                                </m:sSub>
                              </m:sub>
                            </m:sSub>
                          </m:e>
                        </m:nary>
                        <m:sSub>
                          <m:sSubPr>
                            <m:ctrlPr>
                              <a:rPr lang="en-US" sz="1700" i="1">
                                <a:latin typeface="Cambria Math" panose="02040503050406030204" pitchFamily="18" charset="0"/>
                              </a:rPr>
                            </m:ctrlPr>
                          </m:sSubPr>
                          <m:e>
                            <m:r>
                              <a:rPr lang="en-US" sz="1700" i="1">
                                <a:latin typeface="Cambria Math" panose="02040503050406030204" pitchFamily="18" charset="0"/>
                              </a:rPr>
                              <m:t>𝑒</m:t>
                            </m:r>
                          </m:e>
                          <m:sub>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𝑖</m:t>
                                </m:r>
                              </m:sub>
                            </m:sSub>
                            <m:sSub>
                              <m:sSubPr>
                                <m:ctrlPr>
                                  <a:rPr lang="en-US" sz="1700" i="1">
                                    <a:latin typeface="Cambria Math" panose="02040503050406030204" pitchFamily="18" charset="0"/>
                                  </a:rPr>
                                </m:ctrlPr>
                              </m:sSubPr>
                              <m:e>
                                <m:r>
                                  <a:rPr lang="en-US" sz="1700" i="1">
                                    <a:latin typeface="Cambria Math" panose="02040503050406030204" pitchFamily="18" charset="0"/>
                                  </a:rPr>
                                  <m:t>𝑥</m:t>
                                </m:r>
                              </m:e>
                              <m:sub>
                                <m:r>
                                  <a:rPr lang="en-US" sz="1700" i="1">
                                    <a:latin typeface="Cambria Math" panose="02040503050406030204" pitchFamily="18" charset="0"/>
                                  </a:rPr>
                                  <m:t>𝑖</m:t>
                                </m:r>
                              </m:sub>
                            </m:sSub>
                          </m:sub>
                        </m:sSub>
                      </m:e>
                    </m:d>
                    <m:sSub>
                      <m:sSubPr>
                        <m:ctrlPr>
                          <a:rPr lang="en-US" sz="1700" i="1">
                            <a:latin typeface="Cambria Math" panose="02040503050406030204" pitchFamily="18" charset="0"/>
                          </a:rPr>
                        </m:ctrlPr>
                      </m:sSubPr>
                      <m:e>
                        <m:sSub>
                          <m:sSubPr>
                            <m:ctrlPr>
                              <a:rPr lang="en-US" sz="1700" i="1">
                                <a:latin typeface="Cambria Math" panose="02040503050406030204" pitchFamily="18" charset="0"/>
                              </a:rPr>
                            </m:ctrlPr>
                          </m:sSubPr>
                          <m:e>
                            <m:r>
                              <a:rPr lang="en-US" sz="1700" i="1">
                                <a:latin typeface="Cambria Math" panose="02040503050406030204" pitchFamily="18" charset="0"/>
                              </a:rPr>
                              <m:t>𝑑</m:t>
                            </m:r>
                          </m:e>
                          <m:sub>
                            <m:r>
                              <a:rPr lang="en-US" sz="1700" i="1">
                                <a:latin typeface="Cambria Math" panose="02040503050406030204" pitchFamily="18" charset="0"/>
                              </a:rPr>
                              <m:t>h</m:t>
                            </m:r>
                          </m:sub>
                        </m:sSub>
                      </m:e>
                      <m:sub>
                        <m:r>
                          <a:rPr lang="en-US" sz="1700" i="1">
                            <a:latin typeface="Cambria Math" panose="02040503050406030204" pitchFamily="18" charset="0"/>
                          </a:rPr>
                          <m:t>𝑚</m:t>
                        </m:r>
                      </m:sub>
                    </m:sSub>
                  </m:oMath>
                </a14:m>
                <a:endParaRPr lang="en-US" sz="1700" dirty="0"/>
              </a:p>
              <a:p>
                <a:pPr lvl="2"/>
                <a14:m>
                  <m:oMath xmlns:m="http://schemas.openxmlformats.org/officeDocument/2006/math">
                    <m:r>
                      <a:rPr lang="en-US" sz="1600" b="1" i="1">
                        <a:latin typeface="Cambria Math" panose="02040503050406030204" pitchFamily="18" charset="0"/>
                      </a:rPr>
                      <m:t>𝜽</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𝑎</m:t>
                        </m:r>
                        <m:r>
                          <a:rPr lang="en-US" sz="1600" i="1">
                            <a:latin typeface="Cambria Math" panose="02040503050406030204" pitchFamily="18" charset="0"/>
                          </a:rPr>
                          <m:t>,</m:t>
                        </m:r>
                        <m:r>
                          <a:rPr lang="en-US" sz="1600" i="1">
                            <a:latin typeface="Cambria Math" panose="02040503050406030204" pitchFamily="18" charset="0"/>
                          </a:rPr>
                          <m:t>𝑒</m:t>
                        </m:r>
                        <m:r>
                          <a:rPr lang="en-US" sz="1600" i="1">
                            <a:latin typeface="Cambria Math" panose="02040503050406030204" pitchFamily="18" charset="0"/>
                          </a:rPr>
                          <m:t>,,</m:t>
                        </m:r>
                        <m:r>
                          <a:rPr lang="en-US" sz="1600" i="1">
                            <a:latin typeface="Cambria Math" panose="02040503050406030204" pitchFamily="18" charset="0"/>
                          </a:rPr>
                          <m:t>𝑞</m:t>
                        </m:r>
                        <m:r>
                          <a:rPr lang="en-US" sz="1600" i="1">
                            <a:latin typeface="Cambria Math" panose="02040503050406030204" pitchFamily="18" charset="0"/>
                          </a:rPr>
                          <m:t>,</m:t>
                        </m:r>
                        <m:r>
                          <a:rPr lang="en-US" sz="1600" i="1">
                            <a:latin typeface="Cambria Math" panose="02040503050406030204" pitchFamily="18" charset="0"/>
                          </a:rPr>
                          <m:t>𝑑</m:t>
                        </m:r>
                      </m:e>
                    </m:d>
                    <m:r>
                      <a:rPr lang="en-US" sz="1600" i="1">
                        <a:latin typeface="Cambria Math" panose="02040503050406030204" pitchFamily="18" charset="0"/>
                      </a:rPr>
                      <m:t>={</m:t>
                    </m:r>
                    <m:r>
                      <a:rPr lang="en-US" sz="1600" i="1">
                        <a:latin typeface="Cambria Math" panose="02040503050406030204" pitchFamily="18" charset="0"/>
                      </a:rPr>
                      <m:t>𝑡𝑟𝑎𝑛𝑠𝑖𝑡𝑖𝑜𝑛</m:t>
                    </m:r>
                    <m:r>
                      <a:rPr lang="en-US" sz="1600" i="1">
                        <a:latin typeface="Cambria Math" panose="02040503050406030204" pitchFamily="18" charset="0"/>
                      </a:rPr>
                      <m:t>, </m:t>
                    </m:r>
                    <m:r>
                      <a:rPr lang="en-US" sz="1600" i="1">
                        <a:latin typeface="Cambria Math" panose="02040503050406030204" pitchFamily="18" charset="0"/>
                      </a:rPr>
                      <m:t>𝑒𝑚𝑖𝑠𝑠𝑖𝑜𝑛</m:t>
                    </m:r>
                    <m:r>
                      <a:rPr lang="en-US" sz="1600" i="1">
                        <a:latin typeface="Cambria Math" panose="02040503050406030204" pitchFamily="18" charset="0"/>
                      </a:rPr>
                      <m:t>, </m:t>
                    </m:r>
                    <m:r>
                      <a:rPr lang="en-US" sz="1600" i="1">
                        <a:latin typeface="Cambria Math" panose="02040503050406030204" pitchFamily="18" charset="0"/>
                      </a:rPr>
                      <m:t>𝑖𝑛𝑖𝑡𝑖𝑎𝑙</m:t>
                    </m:r>
                    <m:r>
                      <a:rPr lang="en-US" sz="1600" i="1">
                        <a:latin typeface="Cambria Math" panose="02040503050406030204" pitchFamily="18" charset="0"/>
                      </a:rPr>
                      <m:t> </m:t>
                    </m:r>
                    <m:r>
                      <a:rPr lang="en-US" sz="1600" i="1">
                        <a:latin typeface="Cambria Math" panose="02040503050406030204" pitchFamily="18" charset="0"/>
                      </a:rPr>
                      <m:t>𝑠𝑡𝑎𝑡𝑒</m:t>
                    </m:r>
                    <m:r>
                      <a:rPr lang="en-US" sz="1600" i="1">
                        <a:latin typeface="Cambria Math" panose="02040503050406030204" pitchFamily="18" charset="0"/>
                      </a:rPr>
                      <m:t>, </m:t>
                    </m:r>
                    <m:r>
                      <a:rPr lang="en-US" sz="1600" i="1">
                        <a:latin typeface="Cambria Math" panose="02040503050406030204" pitchFamily="18" charset="0"/>
                      </a:rPr>
                      <m:t>𝑡𝑒𝑟𝑚𝑖𝑛𝑎𝑙</m:t>
                    </m:r>
                    <m:r>
                      <a:rPr lang="en-US" sz="1600" i="1">
                        <a:latin typeface="Cambria Math" panose="02040503050406030204" pitchFamily="18" charset="0"/>
                      </a:rPr>
                      <m:t> </m:t>
                    </m:r>
                    <m:r>
                      <a:rPr lang="en-US" sz="1600" i="1">
                        <a:latin typeface="Cambria Math" panose="02040503050406030204" pitchFamily="18" charset="0"/>
                      </a:rPr>
                      <m:t>𝑠𝑡𝑎𝑡𝑒</m:t>
                    </m:r>
                    <m:r>
                      <a:rPr lang="en-US" sz="1600" i="1">
                        <a:latin typeface="Cambria Math" panose="02040503050406030204" pitchFamily="18" charset="0"/>
                      </a:rPr>
                      <m:t>}</m:t>
                    </m:r>
                  </m:oMath>
                </a14:m>
                <a:r>
                  <a:rPr lang="en-US" sz="1600" dirty="0"/>
                  <a:t> </a:t>
                </a:r>
              </a:p>
              <a:p>
                <a:pPr lvl="1"/>
                <a:r>
                  <a:rPr lang="en-US" sz="1700" dirty="0"/>
                  <a:t>1</a:t>
                </a:r>
                <a:r>
                  <a:rPr lang="en-US" sz="1700" baseline="30000" dirty="0"/>
                  <a:t>st</a:t>
                </a:r>
                <a:r>
                  <a:rPr lang="en-US" sz="1700" dirty="0"/>
                  <a:t> order forward-backward algorithm estimates </a:t>
                </a:r>
                <a14:m>
                  <m:oMath xmlns:m="http://schemas.openxmlformats.org/officeDocument/2006/math">
                    <m:r>
                      <a:rPr lang="en-US" sz="1800" i="1">
                        <a:latin typeface="Cambria Math" panose="02040503050406030204" pitchFamily="18" charset="0"/>
                      </a:rPr>
                      <m:t>𝑝</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𝑙</m:t>
                        </m:r>
                      </m:e>
                      <m:e>
                        <m:r>
                          <a:rPr lang="en-US" sz="1800" b="1" i="1">
                            <a:latin typeface="Cambria Math" panose="02040503050406030204" pitchFamily="18" charset="0"/>
                          </a:rPr>
                          <m:t>𝒙</m:t>
                        </m:r>
                      </m:e>
                    </m:d>
                  </m:oMath>
                </a14:m>
                <a:endParaRPr lang="en-US" sz="1700" dirty="0"/>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𝑘</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𝑘</m:t>
                        </m:r>
                      </m:e>
                    </m:d>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𝑘</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𝑘</m:t>
                        </m:r>
                      </m:e>
                    </m:d>
                    <m:r>
                      <a:rPr lang="en-US" sz="1600" b="0" i="1" smtClean="0">
                        <a:latin typeface="Cambria Math" panose="02040503050406030204" pitchFamily="18" charset="0"/>
                      </a:rPr>
                      <m:t>.</m:t>
                    </m:r>
                  </m:oMath>
                </a14:m>
                <a:endParaRPr lang="en-US" sz="1600" dirty="0">
                  <a:latin typeface="Cambria Math" panose="02040503050406030204" pitchFamily="18" charset="0"/>
                </a:endParaRPr>
              </a:p>
              <a:p>
                <a:pPr lvl="2"/>
                <a14:m>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𝑙</m:t>
                        </m:r>
                      </m:e>
                      <m:e>
                        <m:r>
                          <a:rPr lang="en-US" sz="1600" b="1" i="1">
                            <a:latin typeface="Cambria Math" panose="02040503050406030204" pitchFamily="18" charset="0"/>
                          </a:rPr>
                          <m:t>𝒙</m:t>
                        </m:r>
                      </m:e>
                    </m:d>
                    <m:r>
                      <a:rPr lang="en-US" sz="1600" i="1">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𝑙</m:t>
                            </m:r>
                          </m:sub>
                        </m:sSub>
                        <m:d>
                          <m:dPr>
                            <m:ctrlPr>
                              <a:rPr lang="en-US" sz="1600" i="1">
                                <a:latin typeface="Cambria Math" panose="02040503050406030204" pitchFamily="18" charset="0"/>
                              </a:rPr>
                            </m:ctrlPr>
                          </m:dPr>
                          <m:e>
                            <m:r>
                              <a:rPr lang="en-US" sz="1600" i="1">
                                <a:latin typeface="Cambria Math" panose="02040503050406030204" pitchFamily="18" charset="0"/>
                              </a:rPr>
                              <m:t>𝑖</m:t>
                            </m:r>
                          </m:e>
                        </m:d>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𝑙</m:t>
                            </m:r>
                          </m:sub>
                        </m:sSub>
                        <m:d>
                          <m:dPr>
                            <m:ctrlPr>
                              <a:rPr lang="en-US" sz="1600" i="1">
                                <a:latin typeface="Cambria Math" panose="02040503050406030204" pitchFamily="18" charset="0"/>
                              </a:rPr>
                            </m:ctrlPr>
                          </m:dPr>
                          <m:e>
                            <m:r>
                              <a:rPr lang="en-US" sz="1600" i="1">
                                <a:latin typeface="Cambria Math" panose="02040503050406030204" pitchFamily="18" charset="0"/>
                              </a:rPr>
                              <m:t>𝑖</m:t>
                            </m:r>
                          </m:e>
                        </m:d>
                      </m:num>
                      <m:den>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1" i="1">
                                <a:latin typeface="Cambria Math" panose="02040503050406030204" pitchFamily="18" charset="0"/>
                              </a:rPr>
                              <m:t>𝒙</m:t>
                            </m:r>
                          </m:e>
                        </m:d>
                      </m:den>
                    </m:f>
                  </m:oMath>
                </a14:m>
                <a:endParaRPr lang="en-US" sz="1600" dirty="0"/>
              </a:p>
              <a:p>
                <a:pPr lvl="1"/>
                <a:r>
                  <a:rPr lang="en-US" sz="1800" dirty="0"/>
                  <a:t>2</a:t>
                </a:r>
                <a:r>
                  <a:rPr lang="en-US" sz="1800" baseline="30000" dirty="0"/>
                  <a:t>nd</a:t>
                </a:r>
                <a:r>
                  <a:rPr lang="en-US" sz="1800" dirty="0"/>
                  <a:t> order forward-backward algorithm </a:t>
                </a:r>
                <a:r>
                  <a:rPr lang="en-US" sz="1700" dirty="0"/>
                  <a:t>estimates </a:t>
                </a:r>
                <a14:m>
                  <m:oMath xmlns:m="http://schemas.openxmlformats.org/officeDocument/2006/math">
                    <m:r>
                      <a:rPr lang="en-US" sz="1800" i="1">
                        <a:latin typeface="Cambria Math" panose="02040503050406030204" pitchFamily="18" charset="0"/>
                      </a:rPr>
                      <m:t>𝑝</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𝑙</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𝑙</m:t>
                        </m:r>
                        <m:r>
                          <a:rPr lang="en-US" sz="1800" b="0" i="1" smtClean="0">
                            <a:latin typeface="Cambria Math" panose="02040503050406030204" pitchFamily="18" charset="0"/>
                          </a:rPr>
                          <m:t>′</m:t>
                        </m:r>
                      </m:e>
                      <m:e>
                        <m:r>
                          <a:rPr lang="en-US" sz="1800" b="1" i="1">
                            <a:latin typeface="Cambria Math" panose="02040503050406030204" pitchFamily="18" charset="0"/>
                          </a:rPr>
                          <m:t>𝒙</m:t>
                        </m:r>
                      </m:e>
                    </m:d>
                  </m:oMath>
                </a14:m>
                <a:endParaRPr lang="en-US" sz="1800" dirty="0"/>
              </a:p>
              <a:p>
                <a:pPr lvl="2"/>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𝑘</m:t>
                        </m:r>
                      </m:sub>
                    </m:sSub>
                    <m:d>
                      <m:dPr>
                        <m:ctrlPr>
                          <a:rPr lang="en-US" sz="1600" i="1">
                            <a:latin typeface="Cambria Math" panose="02040503050406030204" pitchFamily="18" charset="0"/>
                          </a:rPr>
                        </m:ctrlPr>
                      </m:dPr>
                      <m:e>
                        <m:r>
                          <a:rPr lang="en-US" sz="1600" i="1">
                            <a:latin typeface="Cambria Math" panose="02040503050406030204" pitchFamily="18" charset="0"/>
                          </a:rPr>
                          <m:t>𝑖</m:t>
                        </m:r>
                      </m:e>
                    </m:d>
                    <m:r>
                      <a:rPr lang="en-US" sz="1600" i="1">
                        <a:latin typeface="Cambria Math" panose="02040503050406030204" pitchFamily="18" charset="0"/>
                      </a:rPr>
                      <m:t>=</m:t>
                    </m:r>
                    <m:r>
                      <a:rPr lang="en-US" sz="1600" i="1">
                        <a:latin typeface="Cambria Math" panose="02040503050406030204" pitchFamily="18" charset="0"/>
                      </a:rPr>
                      <m:t>𝑝</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m:t>
                        </m:r>
                      </m:e>
                    </m:d>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𝑘</m:t>
                        </m:r>
                      </m:sub>
                    </m:sSub>
                    <m:d>
                      <m:dPr>
                        <m:ctrlPr>
                          <a:rPr lang="en-US" sz="1600" i="1">
                            <a:latin typeface="Cambria Math" panose="02040503050406030204" pitchFamily="18" charset="0"/>
                          </a:rPr>
                        </m:ctrlPr>
                      </m:dPr>
                      <m:e>
                        <m:r>
                          <a:rPr lang="en-US" sz="1600" i="1">
                            <a:latin typeface="Cambria Math" panose="02040503050406030204" pitchFamily="18" charset="0"/>
                          </a:rPr>
                          <m:t>𝑖</m:t>
                        </m:r>
                      </m:e>
                    </m:d>
                    <m:r>
                      <a:rPr lang="en-US" sz="1600" i="1">
                        <a:latin typeface="Cambria Math" panose="02040503050406030204" pitchFamily="18" charset="0"/>
                      </a:rPr>
                      <m:t>=</m:t>
                    </m:r>
                    <m:r>
                      <a:rPr lang="en-US" sz="1600" i="1">
                        <a:latin typeface="Cambria Math" panose="02040503050406030204" pitchFamily="18" charset="0"/>
                      </a:rPr>
                      <m:t>𝑝</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r>
                              <a:rPr lang="en-US" sz="1600" i="1">
                                <a:latin typeface="Cambria Math" panose="02040503050406030204" pitchFamily="18" charset="0"/>
                              </a:rPr>
                              <m:t>+1</m:t>
                            </m:r>
                          </m:sub>
                        </m:sSub>
                        <m:r>
                          <a:rPr lang="en-US" sz="1600" i="1">
                            <a:latin typeface="Cambria Math" panose="02040503050406030204" pitchFamily="18" charset="0"/>
                          </a:rPr>
                          <m:t>, …, </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𝑚</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b="0" i="1" smtClean="0">
                            <a:latin typeface="Cambria Math" panose="02040503050406030204" pitchFamily="18" charset="0"/>
                          </a:rPr>
                          <m:t>𝑙</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𝑙</m:t>
                            </m:r>
                          </m:e>
                          <m:sup>
                            <m:r>
                              <a:rPr lang="en-US" sz="1600" b="0" i="1" smtClean="0">
                                <a:latin typeface="Cambria Math" panose="02040503050406030204" pitchFamily="18" charset="0"/>
                              </a:rPr>
                              <m:t>′</m:t>
                            </m:r>
                          </m:sup>
                        </m:sSup>
                      </m:e>
                    </m:d>
                    <m:r>
                      <a:rPr lang="en-US" sz="1600" i="1">
                        <a:latin typeface="Cambria Math" panose="02040503050406030204" pitchFamily="18" charset="0"/>
                      </a:rPr>
                      <m:t>.</m:t>
                    </m:r>
                  </m:oMath>
                </a14:m>
                <a:endParaRPr lang="en-US" sz="1600" dirty="0"/>
              </a:p>
              <a:p>
                <a:pPr lvl="2"/>
                <a14:m>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𝑖</m:t>
                            </m:r>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e>
                      <m:e>
                        <m:r>
                          <a:rPr lang="en-US" sz="1600" b="1" i="1">
                            <a:latin typeface="Cambria Math" panose="02040503050406030204" pitchFamily="18" charset="0"/>
                          </a:rPr>
                          <m:t>𝒙</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𝑙</m:t>
                        </m:r>
                        <m:sSup>
                          <m:sSupPr>
                            <m:ctrlPr>
                              <a:rPr lang="en-US" sz="1600" i="1">
                                <a:latin typeface="Cambria Math" panose="02040503050406030204" pitchFamily="18" charset="0"/>
                              </a:rPr>
                            </m:ctrlPr>
                          </m:sSupPr>
                          <m:e>
                            <m:r>
                              <a:rPr lang="en-US" sz="1600" i="1">
                                <a:latin typeface="Cambria Math" panose="02040503050406030204" pitchFamily="18" charset="0"/>
                              </a:rPr>
                              <m:t>𝑙</m:t>
                            </m:r>
                          </m:e>
                          <m:sup>
                            <m:r>
                              <a:rPr lang="en-US" sz="1600" i="1">
                                <a:latin typeface="Cambria Math" panose="02040503050406030204" pitchFamily="18" charset="0"/>
                              </a:rPr>
                              <m:t>′</m:t>
                            </m:r>
                          </m:sup>
                        </m:sSup>
                      </m:sub>
                    </m:sSub>
                    <m:sSub>
                      <m:sSubPr>
                        <m:ctrlPr>
                          <a:rPr lang="en-US" sz="1600" i="1">
                            <a:latin typeface="Cambria Math" panose="02040503050406030204" pitchFamily="18" charset="0"/>
                          </a:rPr>
                        </m:ctrlPr>
                      </m:sSubPr>
                      <m:e>
                        <m:r>
                          <a:rPr lang="en-US" sz="1600" i="1">
                            <a:latin typeface="Cambria Math" panose="02040503050406030204" pitchFamily="18" charset="0"/>
                          </a:rPr>
                          <m:t>𝑒</m:t>
                        </m:r>
                      </m:e>
                      <m:sub>
                        <m:sSup>
                          <m:sSupPr>
                            <m:ctrlPr>
                              <a:rPr lang="en-US" sz="1600" i="1">
                                <a:latin typeface="Cambria Math" panose="02040503050406030204" pitchFamily="18" charset="0"/>
                              </a:rPr>
                            </m:ctrlPr>
                          </m:sSupPr>
                          <m:e>
                            <m:r>
                              <a:rPr lang="en-US" sz="1600" i="1">
                                <a:latin typeface="Cambria Math" panose="02040503050406030204" pitchFamily="18" charset="0"/>
                              </a:rPr>
                              <m:t>𝑙</m:t>
                            </m:r>
                          </m:e>
                          <m:sup>
                            <m:r>
                              <a:rPr lang="en-US" sz="1600" i="1">
                                <a:latin typeface="Cambria Math" panose="02040503050406030204" pitchFamily="18" charset="0"/>
                              </a:rPr>
                              <m:t>′</m:t>
                            </m:r>
                          </m:sup>
                        </m:sSup>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r>
                              <a:rPr lang="en-US" sz="1600" i="1">
                                <a:latin typeface="Cambria Math" panose="02040503050406030204" pitchFamily="18" charset="0"/>
                              </a:rPr>
                              <m:t>+1</m:t>
                            </m:r>
                          </m:sub>
                        </m:sSub>
                      </m:sub>
                    </m:sSub>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𝑙</m:t>
                            </m:r>
                          </m:sub>
                        </m:sSub>
                        <m:d>
                          <m:dPr>
                            <m:ctrlPr>
                              <a:rPr lang="en-US" sz="1600" i="1">
                                <a:latin typeface="Cambria Math" panose="02040503050406030204" pitchFamily="18" charset="0"/>
                              </a:rPr>
                            </m:ctrlPr>
                          </m:dPr>
                          <m:e>
                            <m:r>
                              <a:rPr lang="en-US" sz="1600" i="1">
                                <a:latin typeface="Cambria Math" panose="02040503050406030204" pitchFamily="18" charset="0"/>
                              </a:rPr>
                              <m:t>𝑖</m:t>
                            </m:r>
                          </m:e>
                        </m:d>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𝑙</m:t>
                            </m:r>
                            <m:r>
                              <a:rPr lang="en-US" sz="1600" i="1">
                                <a:latin typeface="Cambria Math" panose="02040503050406030204" pitchFamily="18" charset="0"/>
                              </a:rPr>
                              <m:t>′</m:t>
                            </m:r>
                          </m:sub>
                        </m:sSub>
                        <m:d>
                          <m:dPr>
                            <m:ctrlPr>
                              <a:rPr lang="en-US" sz="1600" i="1">
                                <a:latin typeface="Cambria Math" panose="02040503050406030204" pitchFamily="18" charset="0"/>
                              </a:rPr>
                            </m:ctrlPr>
                          </m:dPr>
                          <m:e>
                            <m:r>
                              <a:rPr lang="en-US" sz="1600" i="1">
                                <a:latin typeface="Cambria Math" panose="02040503050406030204" pitchFamily="18" charset="0"/>
                              </a:rPr>
                              <m:t>𝑖</m:t>
                            </m:r>
                            <m:r>
                              <a:rPr lang="en-US" sz="1600" i="1">
                                <a:latin typeface="Cambria Math" panose="02040503050406030204" pitchFamily="18" charset="0"/>
                              </a:rPr>
                              <m:t>+1</m:t>
                            </m:r>
                          </m:e>
                        </m:d>
                      </m:num>
                      <m:den>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1" i="1">
                                <a:latin typeface="Cambria Math" panose="02040503050406030204" pitchFamily="18" charset="0"/>
                              </a:rPr>
                              <m:t>𝒙</m:t>
                            </m:r>
                          </m:e>
                        </m:d>
                      </m:den>
                    </m:f>
                  </m:oMath>
                </a14:m>
                <a:endParaRPr lang="en-US" sz="1600" b="1" dirty="0"/>
              </a:p>
              <a:p>
                <a:pPr lvl="2"/>
                <a:r>
                  <a:rPr lang="en-US" sz="1600" dirty="0"/>
                  <a:t>The estimates now depend on transition and emission probabilities.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730829"/>
                <a:ext cx="8915400" cy="4702627"/>
              </a:xfrm>
              <a:blipFill>
                <a:blip r:embed="rId2"/>
                <a:stretch>
                  <a:fillRect l="-684" t="-778"/>
                </a:stretch>
              </a:blipFill>
            </p:spPr>
            <p:txBody>
              <a:bodyPr/>
              <a:lstStyle/>
              <a:p>
                <a:r>
                  <a:rPr lang="en-US">
                    <a:noFill/>
                  </a:rPr>
                  <a:t> </a:t>
                </a:r>
              </a:p>
            </p:txBody>
          </p:sp>
        </mc:Fallback>
      </mc:AlternateContent>
    </p:spTree>
    <p:extLst>
      <p:ext uri="{BB962C8B-B14F-4D97-AF65-F5344CB8AC3E}">
        <p14:creationId xmlns:p14="http://schemas.microsoft.com/office/powerpoint/2010/main" val="34460235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3455</TotalTime>
  <Words>742</Words>
  <Application>Microsoft Office PowerPoint</Application>
  <PresentationFormat>Widescreen</PresentationFormat>
  <Paragraphs>236</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Century Gothic</vt:lpstr>
      <vt:lpstr>Wingdings</vt:lpstr>
      <vt:lpstr>Wingdings 3</vt:lpstr>
      <vt:lpstr>Wisp</vt:lpstr>
      <vt:lpstr>Marginalized Kernels applied to Biological Sequences</vt:lpstr>
      <vt:lpstr>Synopsis</vt:lpstr>
      <vt:lpstr>Biological Sequences</vt:lpstr>
      <vt:lpstr>Concepts</vt:lpstr>
      <vt:lpstr>Kernels: Count Kernels</vt:lpstr>
      <vt:lpstr>CK1 Exemplified</vt:lpstr>
      <vt:lpstr>CK2 Exemplified</vt:lpstr>
      <vt:lpstr>Joint Kernels and Marginalization</vt:lpstr>
      <vt:lpstr>Hidden Markov Models</vt:lpstr>
      <vt:lpstr>Hidden Markov Models exemplified</vt:lpstr>
      <vt:lpstr>Kernels: Marginalized CK1 (MCK1)</vt:lpstr>
      <vt:lpstr>MCK1 Exemplified</vt:lpstr>
      <vt:lpstr>Kernels: Marginalized CK2 (MCK2)</vt:lpstr>
      <vt:lpstr>MCK2 Exemplified</vt:lpstr>
      <vt:lpstr>Kernels: Fischer Kernel (FK)</vt:lpstr>
      <vt:lpstr>Fischer Kernel with hidden variables</vt:lpstr>
      <vt:lpstr>Marginalized Fischer Kernel by the Hidden Markov Model</vt:lpstr>
      <vt:lpstr>Fischer Kernel Deficiencies</vt:lpstr>
      <vt:lpstr>Experimental Results</vt:lpstr>
      <vt:lpstr>Experimental Result: K-Clustering</vt:lpstr>
      <vt:lpstr>K Clustering visualized</vt:lpstr>
      <vt:lpstr>Experimental Result: kernel Fischer discriminant analysis</vt:lpstr>
      <vt:lpstr>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of Marginalized Kernels for Biological Sequences</dc:title>
  <dc:creator>Christopher Vollmer</dc:creator>
  <cp:lastModifiedBy>Christopher Vollmer</cp:lastModifiedBy>
  <cp:revision>243</cp:revision>
  <dcterms:created xsi:type="dcterms:W3CDTF">2016-08-17T02:21:34Z</dcterms:created>
  <dcterms:modified xsi:type="dcterms:W3CDTF">2016-08-24T22:50:18Z</dcterms:modified>
</cp:coreProperties>
</file>